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39"/>
  </p:notesMasterIdLst>
  <p:sldIdLst>
    <p:sldId id="298" r:id="rId5"/>
    <p:sldId id="303" r:id="rId6"/>
    <p:sldId id="306" r:id="rId7"/>
    <p:sldId id="310" r:id="rId8"/>
    <p:sldId id="311" r:id="rId9"/>
    <p:sldId id="312" r:id="rId10"/>
    <p:sldId id="256" r:id="rId11"/>
    <p:sldId id="258" r:id="rId12"/>
    <p:sldId id="259" r:id="rId13"/>
    <p:sldId id="257" r:id="rId14"/>
    <p:sldId id="313" r:id="rId15"/>
    <p:sldId id="314" r:id="rId16"/>
    <p:sldId id="317" r:id="rId17"/>
    <p:sldId id="318" r:id="rId18"/>
    <p:sldId id="321" r:id="rId19"/>
    <p:sldId id="316" r:id="rId20"/>
    <p:sldId id="322" r:id="rId21"/>
    <p:sldId id="319" r:id="rId22"/>
    <p:sldId id="323" r:id="rId23"/>
    <p:sldId id="324" r:id="rId24"/>
    <p:sldId id="325" r:id="rId25"/>
    <p:sldId id="326" r:id="rId26"/>
    <p:sldId id="327" r:id="rId27"/>
    <p:sldId id="328" r:id="rId28"/>
    <p:sldId id="329" r:id="rId29"/>
    <p:sldId id="330" r:id="rId30"/>
    <p:sldId id="331" r:id="rId31"/>
    <p:sldId id="333" r:id="rId32"/>
    <p:sldId id="308" r:id="rId33"/>
    <p:sldId id="335" r:id="rId34"/>
    <p:sldId id="336" r:id="rId35"/>
    <p:sldId id="315" r:id="rId36"/>
    <p:sldId id="337" r:id="rId37"/>
    <p:sldId id="3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C90DC0-B9F6-2E83-1607-48F89D4A87BE}" v="636" dt="2024-11-23T14:13:30.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78367-12D1-49DC-AD6F-B2ECE95D6DE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DE4C64C-BB9A-481E-8B6F-EB48A112ED5D}">
      <dgm:prSet/>
      <dgm:spPr/>
      <dgm:t>
        <a:bodyPr/>
        <a:lstStyle/>
        <a:p>
          <a:pPr>
            <a:lnSpc>
              <a:spcPct val="100000"/>
            </a:lnSpc>
          </a:pPr>
          <a:r>
            <a:rPr lang="en-IN" dirty="0"/>
            <a:t>KPI Observations &amp; Analysis</a:t>
          </a:r>
          <a:endParaRPr lang="en-US" dirty="0"/>
        </a:p>
      </dgm:t>
    </dgm:pt>
    <dgm:pt modelId="{C6C74A42-45A8-497D-AE31-2720DF0216F7}" type="parTrans" cxnId="{326A7767-3A4F-400C-BF6A-68988C4E7AEC}">
      <dgm:prSet/>
      <dgm:spPr/>
      <dgm:t>
        <a:bodyPr/>
        <a:lstStyle/>
        <a:p>
          <a:endParaRPr lang="en-US"/>
        </a:p>
      </dgm:t>
    </dgm:pt>
    <dgm:pt modelId="{0E4F5467-6472-4BC0-8822-0CB5FEDEAF50}" type="sibTrans" cxnId="{326A7767-3A4F-400C-BF6A-68988C4E7AEC}">
      <dgm:prSet/>
      <dgm:spPr/>
      <dgm:t>
        <a:bodyPr/>
        <a:lstStyle/>
        <a:p>
          <a:pPr>
            <a:lnSpc>
              <a:spcPct val="100000"/>
            </a:lnSpc>
          </a:pPr>
          <a:endParaRPr lang="en-US"/>
        </a:p>
      </dgm:t>
    </dgm:pt>
    <dgm:pt modelId="{12676F6C-0926-4A10-A0F6-708332D096C9}">
      <dgm:prSet/>
      <dgm:spPr/>
      <dgm:t>
        <a:bodyPr/>
        <a:lstStyle/>
        <a:p>
          <a:pPr>
            <a:lnSpc>
              <a:spcPct val="100000"/>
            </a:lnSpc>
          </a:pPr>
          <a:r>
            <a:rPr lang="en-IN" dirty="0"/>
            <a:t>Excel Dashboard</a:t>
          </a:r>
          <a:endParaRPr lang="en-US" dirty="0"/>
        </a:p>
      </dgm:t>
    </dgm:pt>
    <dgm:pt modelId="{3ADB1A05-0C1A-43AD-BA83-33F57785D287}" type="parTrans" cxnId="{58C565C8-B16E-492B-9C4B-4F56BAF38716}">
      <dgm:prSet/>
      <dgm:spPr/>
      <dgm:t>
        <a:bodyPr/>
        <a:lstStyle/>
        <a:p>
          <a:endParaRPr lang="en-US"/>
        </a:p>
      </dgm:t>
    </dgm:pt>
    <dgm:pt modelId="{2C78A185-2180-4A22-BA1C-AF72829A11EE}" type="sibTrans" cxnId="{58C565C8-B16E-492B-9C4B-4F56BAF38716}">
      <dgm:prSet/>
      <dgm:spPr/>
      <dgm:t>
        <a:bodyPr/>
        <a:lstStyle/>
        <a:p>
          <a:pPr>
            <a:lnSpc>
              <a:spcPct val="100000"/>
            </a:lnSpc>
          </a:pPr>
          <a:endParaRPr lang="en-US"/>
        </a:p>
      </dgm:t>
    </dgm:pt>
    <dgm:pt modelId="{6F8A4953-F04F-499E-8B8F-13C9EA0EA2BD}">
      <dgm:prSet/>
      <dgm:spPr/>
      <dgm:t>
        <a:bodyPr/>
        <a:lstStyle/>
        <a:p>
          <a:pPr>
            <a:lnSpc>
              <a:spcPct val="100000"/>
            </a:lnSpc>
          </a:pPr>
          <a:r>
            <a:rPr lang="en-IN" dirty="0"/>
            <a:t>Power Bi Dashboard</a:t>
          </a:r>
          <a:endParaRPr lang="en-US" dirty="0"/>
        </a:p>
      </dgm:t>
    </dgm:pt>
    <dgm:pt modelId="{EC131D7D-3ADE-4DC0-839F-5F658829D9A1}" type="parTrans" cxnId="{6A49FD8A-C572-4ED0-88B7-D7E3AA72A025}">
      <dgm:prSet/>
      <dgm:spPr/>
      <dgm:t>
        <a:bodyPr/>
        <a:lstStyle/>
        <a:p>
          <a:endParaRPr lang="en-US"/>
        </a:p>
      </dgm:t>
    </dgm:pt>
    <dgm:pt modelId="{B0D30414-3677-41C0-B8DC-27BA560D5552}" type="sibTrans" cxnId="{6A49FD8A-C572-4ED0-88B7-D7E3AA72A025}">
      <dgm:prSet/>
      <dgm:spPr/>
      <dgm:t>
        <a:bodyPr/>
        <a:lstStyle/>
        <a:p>
          <a:pPr>
            <a:lnSpc>
              <a:spcPct val="100000"/>
            </a:lnSpc>
          </a:pPr>
          <a:endParaRPr lang="en-US"/>
        </a:p>
      </dgm:t>
    </dgm:pt>
    <dgm:pt modelId="{0F3EEEBD-6AEA-456D-9727-C501B6ACCAC4}">
      <dgm:prSet/>
      <dgm:spPr/>
      <dgm:t>
        <a:bodyPr/>
        <a:lstStyle/>
        <a:p>
          <a:pPr>
            <a:lnSpc>
              <a:spcPct val="100000"/>
            </a:lnSpc>
          </a:pPr>
          <a:r>
            <a:rPr lang="en-IN" dirty="0"/>
            <a:t>Tableau  Dashboard</a:t>
          </a:r>
          <a:endParaRPr lang="en-US" dirty="0"/>
        </a:p>
      </dgm:t>
    </dgm:pt>
    <dgm:pt modelId="{049F5CD1-8988-492D-84E2-BEA1C803A221}" type="parTrans" cxnId="{9F478877-785B-4C6E-9241-B785689D3A60}">
      <dgm:prSet/>
      <dgm:spPr/>
      <dgm:t>
        <a:bodyPr/>
        <a:lstStyle/>
        <a:p>
          <a:endParaRPr lang="en-US"/>
        </a:p>
      </dgm:t>
    </dgm:pt>
    <dgm:pt modelId="{A24B4104-B281-422F-8B22-C909F0079800}" type="sibTrans" cxnId="{9F478877-785B-4C6E-9241-B785689D3A60}">
      <dgm:prSet/>
      <dgm:spPr/>
      <dgm:t>
        <a:bodyPr/>
        <a:lstStyle/>
        <a:p>
          <a:pPr>
            <a:lnSpc>
              <a:spcPct val="100000"/>
            </a:lnSpc>
          </a:pPr>
          <a:endParaRPr lang="en-US"/>
        </a:p>
      </dgm:t>
    </dgm:pt>
    <dgm:pt modelId="{236670D4-C3FC-4EC3-A68B-D4AC0C93588C}">
      <dgm:prSet/>
      <dgm:spPr/>
      <dgm:t>
        <a:bodyPr/>
        <a:lstStyle/>
        <a:p>
          <a:pPr>
            <a:lnSpc>
              <a:spcPct val="100000"/>
            </a:lnSpc>
          </a:pPr>
          <a:r>
            <a:rPr lang="en-IN" dirty="0"/>
            <a:t>MySQL queries </a:t>
          </a:r>
          <a:endParaRPr lang="en-US" dirty="0"/>
        </a:p>
      </dgm:t>
    </dgm:pt>
    <dgm:pt modelId="{88699CA3-B303-4226-A249-C78772469DFD}" type="parTrans" cxnId="{518E53ED-98AD-4A47-B6D5-3F34CE01B735}">
      <dgm:prSet/>
      <dgm:spPr/>
      <dgm:t>
        <a:bodyPr/>
        <a:lstStyle/>
        <a:p>
          <a:endParaRPr lang="en-US"/>
        </a:p>
      </dgm:t>
    </dgm:pt>
    <dgm:pt modelId="{A034780D-28F8-4F77-B926-C79210E320B2}" type="sibTrans" cxnId="{518E53ED-98AD-4A47-B6D5-3F34CE01B735}">
      <dgm:prSet/>
      <dgm:spPr/>
      <dgm:t>
        <a:bodyPr/>
        <a:lstStyle/>
        <a:p>
          <a:pPr>
            <a:lnSpc>
              <a:spcPct val="100000"/>
            </a:lnSpc>
          </a:pPr>
          <a:endParaRPr lang="en-US"/>
        </a:p>
      </dgm:t>
    </dgm:pt>
    <dgm:pt modelId="{DE5F2284-68FF-4258-A6A0-8245CE297061}">
      <dgm:prSet/>
      <dgm:spPr/>
      <dgm:t>
        <a:bodyPr/>
        <a:lstStyle/>
        <a:p>
          <a:pPr>
            <a:lnSpc>
              <a:spcPct val="100000"/>
            </a:lnSpc>
          </a:pPr>
          <a:r>
            <a:rPr lang="en-IN" dirty="0"/>
            <a:t>Insights /Recommendation</a:t>
          </a:r>
          <a:endParaRPr lang="en-US" dirty="0"/>
        </a:p>
      </dgm:t>
    </dgm:pt>
    <dgm:pt modelId="{8AAD44F8-0292-40E2-BEC1-7B7620CF0B65}" type="parTrans" cxnId="{E46C4CCE-6860-480B-B615-662E8A127008}">
      <dgm:prSet/>
      <dgm:spPr/>
      <dgm:t>
        <a:bodyPr/>
        <a:lstStyle/>
        <a:p>
          <a:endParaRPr lang="en-US"/>
        </a:p>
      </dgm:t>
    </dgm:pt>
    <dgm:pt modelId="{FD01BF72-2286-40FE-A871-AD2A5F3F8B8F}" type="sibTrans" cxnId="{E46C4CCE-6860-480B-B615-662E8A127008}">
      <dgm:prSet/>
      <dgm:spPr/>
      <dgm:t>
        <a:bodyPr/>
        <a:lstStyle/>
        <a:p>
          <a:pPr>
            <a:lnSpc>
              <a:spcPct val="100000"/>
            </a:lnSpc>
          </a:pPr>
          <a:endParaRPr lang="en-US"/>
        </a:p>
      </dgm:t>
    </dgm:pt>
    <dgm:pt modelId="{E6118910-AEDD-4727-8BF6-C45009FC511A}">
      <dgm:prSet/>
      <dgm:spPr/>
      <dgm:t>
        <a:bodyPr/>
        <a:lstStyle/>
        <a:p>
          <a:pPr>
            <a:lnSpc>
              <a:spcPct val="100000"/>
            </a:lnSpc>
          </a:pPr>
          <a:r>
            <a:rPr lang="en-IN" dirty="0"/>
            <a:t>Challenges </a:t>
          </a:r>
          <a:endParaRPr lang="en-US" dirty="0"/>
        </a:p>
      </dgm:t>
    </dgm:pt>
    <dgm:pt modelId="{4DAAD2DC-7BF7-4C3F-AA17-9ABCA5970742}" type="parTrans" cxnId="{EDC9E2CA-D967-44D2-AC96-EAD77CF34CA3}">
      <dgm:prSet/>
      <dgm:spPr/>
      <dgm:t>
        <a:bodyPr/>
        <a:lstStyle/>
        <a:p>
          <a:endParaRPr lang="en-US"/>
        </a:p>
      </dgm:t>
    </dgm:pt>
    <dgm:pt modelId="{607AAF88-41F4-4126-8DFD-237E659C8446}" type="sibTrans" cxnId="{EDC9E2CA-D967-44D2-AC96-EAD77CF34CA3}">
      <dgm:prSet/>
      <dgm:spPr/>
      <dgm:t>
        <a:bodyPr/>
        <a:lstStyle/>
        <a:p>
          <a:pPr>
            <a:lnSpc>
              <a:spcPct val="100000"/>
            </a:lnSpc>
          </a:pPr>
          <a:endParaRPr lang="en-US"/>
        </a:p>
      </dgm:t>
    </dgm:pt>
    <dgm:pt modelId="{F8EBA867-D840-4931-84B2-9DDADF3C8974}" type="pres">
      <dgm:prSet presAssocID="{6F678367-12D1-49DC-AD6F-B2ECE95D6DE8}" presName="root" presStyleCnt="0">
        <dgm:presLayoutVars>
          <dgm:dir/>
          <dgm:resizeHandles val="exact"/>
        </dgm:presLayoutVars>
      </dgm:prSet>
      <dgm:spPr/>
    </dgm:pt>
    <dgm:pt modelId="{84BF87F4-995B-4B78-87A1-1EC4B3537788}" type="pres">
      <dgm:prSet presAssocID="{6F678367-12D1-49DC-AD6F-B2ECE95D6DE8}" presName="container" presStyleCnt="0">
        <dgm:presLayoutVars>
          <dgm:dir/>
          <dgm:resizeHandles val="exact"/>
        </dgm:presLayoutVars>
      </dgm:prSet>
      <dgm:spPr/>
    </dgm:pt>
    <dgm:pt modelId="{2C34D73D-30EC-407D-8744-031048AC691C}" type="pres">
      <dgm:prSet presAssocID="{8DE4C64C-BB9A-481E-8B6F-EB48A112ED5D}" presName="compNode" presStyleCnt="0"/>
      <dgm:spPr/>
    </dgm:pt>
    <dgm:pt modelId="{4730816C-0790-448C-94C5-6977D86CF138}" type="pres">
      <dgm:prSet presAssocID="{8DE4C64C-BB9A-481E-8B6F-EB48A112ED5D}" presName="iconBgRect" presStyleLbl="bgShp" presStyleIdx="0" presStyleCnt="7"/>
      <dgm:spPr/>
    </dgm:pt>
    <dgm:pt modelId="{F6B419D9-C582-4331-B391-03A62776292E}" type="pres">
      <dgm:prSet presAssocID="{8DE4C64C-BB9A-481E-8B6F-EB48A112ED5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
        </a:ext>
      </dgm:extLst>
    </dgm:pt>
    <dgm:pt modelId="{74BF9A30-A4D6-4548-8768-7B115E9D86A0}" type="pres">
      <dgm:prSet presAssocID="{8DE4C64C-BB9A-481E-8B6F-EB48A112ED5D}" presName="spaceRect" presStyleCnt="0"/>
      <dgm:spPr/>
    </dgm:pt>
    <dgm:pt modelId="{FD51C36D-334C-432C-85EF-19CD3BE5DB37}" type="pres">
      <dgm:prSet presAssocID="{8DE4C64C-BB9A-481E-8B6F-EB48A112ED5D}" presName="textRect" presStyleLbl="revTx" presStyleIdx="0" presStyleCnt="7">
        <dgm:presLayoutVars>
          <dgm:chMax val="1"/>
          <dgm:chPref val="1"/>
        </dgm:presLayoutVars>
      </dgm:prSet>
      <dgm:spPr/>
    </dgm:pt>
    <dgm:pt modelId="{FB3B8330-93EC-438C-9AB6-A11C0B475B35}" type="pres">
      <dgm:prSet presAssocID="{0E4F5467-6472-4BC0-8822-0CB5FEDEAF50}" presName="sibTrans" presStyleLbl="sibTrans2D1" presStyleIdx="0" presStyleCnt="0"/>
      <dgm:spPr/>
    </dgm:pt>
    <dgm:pt modelId="{BB159F01-D72A-453D-B8FD-14249380DACF}" type="pres">
      <dgm:prSet presAssocID="{12676F6C-0926-4A10-A0F6-708332D096C9}" presName="compNode" presStyleCnt="0"/>
      <dgm:spPr/>
    </dgm:pt>
    <dgm:pt modelId="{8CEBA918-1D5D-48B0-8947-286DF191A48D}" type="pres">
      <dgm:prSet presAssocID="{12676F6C-0926-4A10-A0F6-708332D096C9}" presName="iconBgRect" presStyleLbl="bgShp" presStyleIdx="1" presStyleCnt="7"/>
      <dgm:spPr/>
    </dgm:pt>
    <dgm:pt modelId="{77BFCDF6-5E12-4D05-9F87-2C986F986D41}" type="pres">
      <dgm:prSet presAssocID="{12676F6C-0926-4A10-A0F6-708332D096C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w Mail"/>
        </a:ext>
      </dgm:extLst>
    </dgm:pt>
    <dgm:pt modelId="{178251FA-1CEA-457D-8126-1F102B3DE003}" type="pres">
      <dgm:prSet presAssocID="{12676F6C-0926-4A10-A0F6-708332D096C9}" presName="spaceRect" presStyleCnt="0"/>
      <dgm:spPr/>
    </dgm:pt>
    <dgm:pt modelId="{B7A0E300-763F-457B-A02E-3E4929522502}" type="pres">
      <dgm:prSet presAssocID="{12676F6C-0926-4A10-A0F6-708332D096C9}" presName="textRect" presStyleLbl="revTx" presStyleIdx="1" presStyleCnt="7">
        <dgm:presLayoutVars>
          <dgm:chMax val="1"/>
          <dgm:chPref val="1"/>
        </dgm:presLayoutVars>
      </dgm:prSet>
      <dgm:spPr/>
    </dgm:pt>
    <dgm:pt modelId="{E52B6320-33C3-4B68-8E02-C8FEB67E2EAD}" type="pres">
      <dgm:prSet presAssocID="{2C78A185-2180-4A22-BA1C-AF72829A11EE}" presName="sibTrans" presStyleLbl="sibTrans2D1" presStyleIdx="0" presStyleCnt="0"/>
      <dgm:spPr/>
    </dgm:pt>
    <dgm:pt modelId="{CE508565-99BC-4F24-B552-43ABE81896A5}" type="pres">
      <dgm:prSet presAssocID="{6F8A4953-F04F-499E-8B8F-13C9EA0EA2BD}" presName="compNode" presStyleCnt="0"/>
      <dgm:spPr/>
    </dgm:pt>
    <dgm:pt modelId="{FD13B2A5-56FC-4AAF-8004-18F4167E09A3}" type="pres">
      <dgm:prSet presAssocID="{6F8A4953-F04F-499E-8B8F-13C9EA0EA2BD}" presName="iconBgRect" presStyleLbl="bgShp" presStyleIdx="2" presStyleCnt="7"/>
      <dgm:spPr/>
    </dgm:pt>
    <dgm:pt modelId="{83245971-5387-417E-B5D4-80482E9E74DD}" type="pres">
      <dgm:prSet presAssocID="{6F8A4953-F04F-499E-8B8F-13C9EA0EA2B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I Dashboard"/>
        </a:ext>
      </dgm:extLst>
    </dgm:pt>
    <dgm:pt modelId="{C9F71F29-732A-4A61-BE0B-646CFC811A00}" type="pres">
      <dgm:prSet presAssocID="{6F8A4953-F04F-499E-8B8F-13C9EA0EA2BD}" presName="spaceRect" presStyleCnt="0"/>
      <dgm:spPr/>
    </dgm:pt>
    <dgm:pt modelId="{250A5472-C583-42BD-AC56-3380636C96FA}" type="pres">
      <dgm:prSet presAssocID="{6F8A4953-F04F-499E-8B8F-13C9EA0EA2BD}" presName="textRect" presStyleLbl="revTx" presStyleIdx="2" presStyleCnt="7">
        <dgm:presLayoutVars>
          <dgm:chMax val="1"/>
          <dgm:chPref val="1"/>
        </dgm:presLayoutVars>
      </dgm:prSet>
      <dgm:spPr/>
    </dgm:pt>
    <dgm:pt modelId="{A65F156D-30F1-467B-9D6A-01B60AFEA9FC}" type="pres">
      <dgm:prSet presAssocID="{B0D30414-3677-41C0-B8DC-27BA560D5552}" presName="sibTrans" presStyleLbl="sibTrans2D1" presStyleIdx="0" presStyleCnt="0"/>
      <dgm:spPr/>
    </dgm:pt>
    <dgm:pt modelId="{18E9819A-650B-443B-A45E-045D1B1E4167}" type="pres">
      <dgm:prSet presAssocID="{0F3EEEBD-6AEA-456D-9727-C501B6ACCAC4}" presName="compNode" presStyleCnt="0"/>
      <dgm:spPr/>
    </dgm:pt>
    <dgm:pt modelId="{3011C17E-336B-4112-BD64-68BCB1210A17}" type="pres">
      <dgm:prSet presAssocID="{0F3EEEBD-6AEA-456D-9727-C501B6ACCAC4}" presName="iconBgRect" presStyleLbl="bgShp" presStyleIdx="3" presStyleCnt="7"/>
      <dgm:spPr/>
    </dgm:pt>
    <dgm:pt modelId="{F7F13489-12D8-403C-B428-FFA2631F13DB}" type="pres">
      <dgm:prSet presAssocID="{0F3EEEBD-6AEA-456D-9727-C501B6ACCA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Secure"/>
        </a:ext>
      </dgm:extLst>
    </dgm:pt>
    <dgm:pt modelId="{7F16BAE1-0DDB-4A0A-98C2-B5527AFCD320}" type="pres">
      <dgm:prSet presAssocID="{0F3EEEBD-6AEA-456D-9727-C501B6ACCAC4}" presName="spaceRect" presStyleCnt="0"/>
      <dgm:spPr/>
    </dgm:pt>
    <dgm:pt modelId="{D8ACE68C-FF89-4C7B-BE85-3098BAF1942B}" type="pres">
      <dgm:prSet presAssocID="{0F3EEEBD-6AEA-456D-9727-C501B6ACCAC4}" presName="textRect" presStyleLbl="revTx" presStyleIdx="3" presStyleCnt="7">
        <dgm:presLayoutVars>
          <dgm:chMax val="1"/>
          <dgm:chPref val="1"/>
        </dgm:presLayoutVars>
      </dgm:prSet>
      <dgm:spPr/>
    </dgm:pt>
    <dgm:pt modelId="{DAE38187-4954-4979-B821-295C4012117A}" type="pres">
      <dgm:prSet presAssocID="{A24B4104-B281-422F-8B22-C909F0079800}" presName="sibTrans" presStyleLbl="sibTrans2D1" presStyleIdx="0" presStyleCnt="0"/>
      <dgm:spPr/>
    </dgm:pt>
    <dgm:pt modelId="{0BF3721F-80DC-4138-98FC-93EB13E17F2E}" type="pres">
      <dgm:prSet presAssocID="{236670D4-C3FC-4EC3-A68B-D4AC0C93588C}" presName="compNode" presStyleCnt="0"/>
      <dgm:spPr/>
    </dgm:pt>
    <dgm:pt modelId="{6F52D9A4-8A34-407A-A1B5-48EB60DB9BEE}" type="pres">
      <dgm:prSet presAssocID="{236670D4-C3FC-4EC3-A68B-D4AC0C93588C}" presName="iconBgRect" presStyleLbl="bgShp" presStyleIdx="4" presStyleCnt="7"/>
      <dgm:spPr/>
    </dgm:pt>
    <dgm:pt modelId="{0AEA0BA8-6182-4DDD-960D-B710C4DA199B}" type="pres">
      <dgm:prSet presAssocID="{236670D4-C3FC-4EC3-A68B-D4AC0C93588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earch"/>
        </a:ext>
      </dgm:extLst>
    </dgm:pt>
    <dgm:pt modelId="{7DCF2DBC-9AA3-412B-B066-EF2E210C3194}" type="pres">
      <dgm:prSet presAssocID="{236670D4-C3FC-4EC3-A68B-D4AC0C93588C}" presName="spaceRect" presStyleCnt="0"/>
      <dgm:spPr/>
    </dgm:pt>
    <dgm:pt modelId="{25CF1B4D-C96D-4259-A587-DC4E31939A75}" type="pres">
      <dgm:prSet presAssocID="{236670D4-C3FC-4EC3-A68B-D4AC0C93588C}" presName="textRect" presStyleLbl="revTx" presStyleIdx="4" presStyleCnt="7">
        <dgm:presLayoutVars>
          <dgm:chMax val="1"/>
          <dgm:chPref val="1"/>
        </dgm:presLayoutVars>
      </dgm:prSet>
      <dgm:spPr/>
    </dgm:pt>
    <dgm:pt modelId="{5183E2B9-ACFA-4483-92B0-1BA3173CB5E0}" type="pres">
      <dgm:prSet presAssocID="{A034780D-28F8-4F77-B926-C79210E320B2}" presName="sibTrans" presStyleLbl="sibTrans2D1" presStyleIdx="0" presStyleCnt="0"/>
      <dgm:spPr/>
    </dgm:pt>
    <dgm:pt modelId="{5BA8945F-7ED5-4D14-AB5F-461EAAFB3BE5}" type="pres">
      <dgm:prSet presAssocID="{DE5F2284-68FF-4258-A6A0-8245CE297061}" presName="compNode" presStyleCnt="0"/>
      <dgm:spPr/>
    </dgm:pt>
    <dgm:pt modelId="{754E8E4A-A2A9-4A31-B9C3-4ED6B40540A3}" type="pres">
      <dgm:prSet presAssocID="{DE5F2284-68FF-4258-A6A0-8245CE297061}" presName="iconBgRect" presStyleLbl="bgShp" presStyleIdx="5" presStyleCnt="7"/>
      <dgm:spPr/>
    </dgm:pt>
    <dgm:pt modelId="{1001DBBC-C530-431E-9760-C82E6B602F3C}" type="pres">
      <dgm:prSet presAssocID="{DE5F2284-68FF-4258-A6A0-8245CE29706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Onboarding"/>
        </a:ext>
      </dgm:extLst>
    </dgm:pt>
    <dgm:pt modelId="{49A849EF-816B-4DCD-8C15-01EF6D7760CB}" type="pres">
      <dgm:prSet presAssocID="{DE5F2284-68FF-4258-A6A0-8245CE297061}" presName="spaceRect" presStyleCnt="0"/>
      <dgm:spPr/>
    </dgm:pt>
    <dgm:pt modelId="{FDDD9416-8F54-4DF7-B489-E7014C3696C7}" type="pres">
      <dgm:prSet presAssocID="{DE5F2284-68FF-4258-A6A0-8245CE297061}" presName="textRect" presStyleLbl="revTx" presStyleIdx="5" presStyleCnt="7">
        <dgm:presLayoutVars>
          <dgm:chMax val="1"/>
          <dgm:chPref val="1"/>
        </dgm:presLayoutVars>
      </dgm:prSet>
      <dgm:spPr/>
    </dgm:pt>
    <dgm:pt modelId="{A4203D32-4FF5-459E-BBD8-B77E056CA727}" type="pres">
      <dgm:prSet presAssocID="{FD01BF72-2286-40FE-A871-AD2A5F3F8B8F}" presName="sibTrans" presStyleLbl="sibTrans2D1" presStyleIdx="0" presStyleCnt="0"/>
      <dgm:spPr/>
    </dgm:pt>
    <dgm:pt modelId="{17788CDF-7861-4D14-B53B-85119B9443DF}" type="pres">
      <dgm:prSet presAssocID="{E6118910-AEDD-4727-8BF6-C45009FC511A}" presName="compNode" presStyleCnt="0"/>
      <dgm:spPr/>
    </dgm:pt>
    <dgm:pt modelId="{5C8D62E9-B73E-4EDB-A89B-9F89BD6D5157}" type="pres">
      <dgm:prSet presAssocID="{E6118910-AEDD-4727-8BF6-C45009FC511A}" presName="iconBgRect" presStyleLbl="bgShp" presStyleIdx="6" presStyleCnt="7"/>
      <dgm:spPr/>
    </dgm:pt>
    <dgm:pt modelId="{D2DD9244-0822-4AFF-810D-A9EE3C9198B6}" type="pres">
      <dgm:prSet presAssocID="{E6118910-AEDD-4727-8BF6-C45009FC511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uzzle"/>
        </a:ext>
      </dgm:extLst>
    </dgm:pt>
    <dgm:pt modelId="{9FB5D54B-B648-4283-977A-DF79EC653F78}" type="pres">
      <dgm:prSet presAssocID="{E6118910-AEDD-4727-8BF6-C45009FC511A}" presName="spaceRect" presStyleCnt="0"/>
      <dgm:spPr/>
    </dgm:pt>
    <dgm:pt modelId="{D67A8370-806B-4969-A05A-AFA81AA66DF7}" type="pres">
      <dgm:prSet presAssocID="{E6118910-AEDD-4727-8BF6-C45009FC511A}" presName="textRect" presStyleLbl="revTx" presStyleIdx="6" presStyleCnt="7">
        <dgm:presLayoutVars>
          <dgm:chMax val="1"/>
          <dgm:chPref val="1"/>
        </dgm:presLayoutVars>
      </dgm:prSet>
      <dgm:spPr/>
    </dgm:pt>
  </dgm:ptLst>
  <dgm:cxnLst>
    <dgm:cxn modelId="{62991E1C-9E66-417F-AAFF-3104C9673605}" type="presOf" srcId="{DE5F2284-68FF-4258-A6A0-8245CE297061}" destId="{FDDD9416-8F54-4DF7-B489-E7014C3696C7}" srcOrd="0" destOrd="0" presId="urn:microsoft.com/office/officeart/2018/2/layout/IconCircleList"/>
    <dgm:cxn modelId="{889DB222-1C97-4F3C-A8A9-12C6370FC3D8}" type="presOf" srcId="{A24B4104-B281-422F-8B22-C909F0079800}" destId="{DAE38187-4954-4979-B821-295C4012117A}" srcOrd="0" destOrd="0" presId="urn:microsoft.com/office/officeart/2018/2/layout/IconCircleList"/>
    <dgm:cxn modelId="{F487C131-C29C-4448-A097-1C9A02E7E034}" type="presOf" srcId="{8DE4C64C-BB9A-481E-8B6F-EB48A112ED5D}" destId="{FD51C36D-334C-432C-85EF-19CD3BE5DB37}" srcOrd="0" destOrd="0" presId="urn:microsoft.com/office/officeart/2018/2/layout/IconCircleList"/>
    <dgm:cxn modelId="{326A7767-3A4F-400C-BF6A-68988C4E7AEC}" srcId="{6F678367-12D1-49DC-AD6F-B2ECE95D6DE8}" destId="{8DE4C64C-BB9A-481E-8B6F-EB48A112ED5D}" srcOrd="0" destOrd="0" parTransId="{C6C74A42-45A8-497D-AE31-2720DF0216F7}" sibTransId="{0E4F5467-6472-4BC0-8822-0CB5FEDEAF50}"/>
    <dgm:cxn modelId="{9F478877-785B-4C6E-9241-B785689D3A60}" srcId="{6F678367-12D1-49DC-AD6F-B2ECE95D6DE8}" destId="{0F3EEEBD-6AEA-456D-9727-C501B6ACCAC4}" srcOrd="3" destOrd="0" parTransId="{049F5CD1-8988-492D-84E2-BEA1C803A221}" sibTransId="{A24B4104-B281-422F-8B22-C909F0079800}"/>
    <dgm:cxn modelId="{B6452983-2910-4EA3-8298-4EF5CAF705A2}" type="presOf" srcId="{2C78A185-2180-4A22-BA1C-AF72829A11EE}" destId="{E52B6320-33C3-4B68-8E02-C8FEB67E2EAD}" srcOrd="0" destOrd="0" presId="urn:microsoft.com/office/officeart/2018/2/layout/IconCircleList"/>
    <dgm:cxn modelId="{97E4A983-E10C-4C29-86E6-D03D4AD12B53}" type="presOf" srcId="{6F678367-12D1-49DC-AD6F-B2ECE95D6DE8}" destId="{F8EBA867-D840-4931-84B2-9DDADF3C8974}" srcOrd="0" destOrd="0" presId="urn:microsoft.com/office/officeart/2018/2/layout/IconCircleList"/>
    <dgm:cxn modelId="{6A49FD8A-C572-4ED0-88B7-D7E3AA72A025}" srcId="{6F678367-12D1-49DC-AD6F-B2ECE95D6DE8}" destId="{6F8A4953-F04F-499E-8B8F-13C9EA0EA2BD}" srcOrd="2" destOrd="0" parTransId="{EC131D7D-3ADE-4DC0-839F-5F658829D9A1}" sibTransId="{B0D30414-3677-41C0-B8DC-27BA560D5552}"/>
    <dgm:cxn modelId="{6AF6199A-C0FB-4D13-883C-33FD04E98455}" type="presOf" srcId="{FD01BF72-2286-40FE-A871-AD2A5F3F8B8F}" destId="{A4203D32-4FF5-459E-BBD8-B77E056CA727}" srcOrd="0" destOrd="0" presId="urn:microsoft.com/office/officeart/2018/2/layout/IconCircleList"/>
    <dgm:cxn modelId="{00B2EFB0-D5AE-408B-924D-29E080CAF3BF}" type="presOf" srcId="{A034780D-28F8-4F77-B926-C79210E320B2}" destId="{5183E2B9-ACFA-4483-92B0-1BA3173CB5E0}" srcOrd="0" destOrd="0" presId="urn:microsoft.com/office/officeart/2018/2/layout/IconCircleList"/>
    <dgm:cxn modelId="{FBC52EBB-AFC1-4727-B1FC-E9CC05A0EF44}" type="presOf" srcId="{E6118910-AEDD-4727-8BF6-C45009FC511A}" destId="{D67A8370-806B-4969-A05A-AFA81AA66DF7}" srcOrd="0" destOrd="0" presId="urn:microsoft.com/office/officeart/2018/2/layout/IconCircleList"/>
    <dgm:cxn modelId="{58C565C8-B16E-492B-9C4B-4F56BAF38716}" srcId="{6F678367-12D1-49DC-AD6F-B2ECE95D6DE8}" destId="{12676F6C-0926-4A10-A0F6-708332D096C9}" srcOrd="1" destOrd="0" parTransId="{3ADB1A05-0C1A-43AD-BA83-33F57785D287}" sibTransId="{2C78A185-2180-4A22-BA1C-AF72829A11EE}"/>
    <dgm:cxn modelId="{EDC9E2CA-D967-44D2-AC96-EAD77CF34CA3}" srcId="{6F678367-12D1-49DC-AD6F-B2ECE95D6DE8}" destId="{E6118910-AEDD-4727-8BF6-C45009FC511A}" srcOrd="6" destOrd="0" parTransId="{4DAAD2DC-7BF7-4C3F-AA17-9ABCA5970742}" sibTransId="{607AAF88-41F4-4126-8DFD-237E659C8446}"/>
    <dgm:cxn modelId="{E46C4CCE-6860-480B-B615-662E8A127008}" srcId="{6F678367-12D1-49DC-AD6F-B2ECE95D6DE8}" destId="{DE5F2284-68FF-4258-A6A0-8245CE297061}" srcOrd="5" destOrd="0" parTransId="{8AAD44F8-0292-40E2-BEC1-7B7620CF0B65}" sibTransId="{FD01BF72-2286-40FE-A871-AD2A5F3F8B8F}"/>
    <dgm:cxn modelId="{9FCBA6DA-03DB-4BE6-916F-D555983210C3}" type="presOf" srcId="{B0D30414-3677-41C0-B8DC-27BA560D5552}" destId="{A65F156D-30F1-467B-9D6A-01B60AFEA9FC}" srcOrd="0" destOrd="0" presId="urn:microsoft.com/office/officeart/2018/2/layout/IconCircleList"/>
    <dgm:cxn modelId="{51CBDEDB-65F7-45B4-8B1E-25F9F2971DAC}" type="presOf" srcId="{0E4F5467-6472-4BC0-8822-0CB5FEDEAF50}" destId="{FB3B8330-93EC-438C-9AB6-A11C0B475B35}" srcOrd="0" destOrd="0" presId="urn:microsoft.com/office/officeart/2018/2/layout/IconCircleList"/>
    <dgm:cxn modelId="{D3920CE3-394A-421C-9527-0B4A8B23B9AA}" type="presOf" srcId="{6F8A4953-F04F-499E-8B8F-13C9EA0EA2BD}" destId="{250A5472-C583-42BD-AC56-3380636C96FA}" srcOrd="0" destOrd="0" presId="urn:microsoft.com/office/officeart/2018/2/layout/IconCircleList"/>
    <dgm:cxn modelId="{263AA1E5-7DEB-47B4-BCEA-D9F75C6448C5}" type="presOf" srcId="{236670D4-C3FC-4EC3-A68B-D4AC0C93588C}" destId="{25CF1B4D-C96D-4259-A587-DC4E31939A75}" srcOrd="0" destOrd="0" presId="urn:microsoft.com/office/officeart/2018/2/layout/IconCircleList"/>
    <dgm:cxn modelId="{89EA83E9-36D7-4340-9EE0-AA193A1DCB82}" type="presOf" srcId="{12676F6C-0926-4A10-A0F6-708332D096C9}" destId="{B7A0E300-763F-457B-A02E-3E4929522502}" srcOrd="0" destOrd="0" presId="urn:microsoft.com/office/officeart/2018/2/layout/IconCircleList"/>
    <dgm:cxn modelId="{518E53ED-98AD-4A47-B6D5-3F34CE01B735}" srcId="{6F678367-12D1-49DC-AD6F-B2ECE95D6DE8}" destId="{236670D4-C3FC-4EC3-A68B-D4AC0C93588C}" srcOrd="4" destOrd="0" parTransId="{88699CA3-B303-4226-A249-C78772469DFD}" sibTransId="{A034780D-28F8-4F77-B926-C79210E320B2}"/>
    <dgm:cxn modelId="{347A5EF4-5606-4ABE-BA04-D7D9177BBA48}" type="presOf" srcId="{0F3EEEBD-6AEA-456D-9727-C501B6ACCAC4}" destId="{D8ACE68C-FF89-4C7B-BE85-3098BAF1942B}" srcOrd="0" destOrd="0" presId="urn:microsoft.com/office/officeart/2018/2/layout/IconCircleList"/>
    <dgm:cxn modelId="{18200F2C-324E-454D-AE9B-258D07FA3A8C}" type="presParOf" srcId="{F8EBA867-D840-4931-84B2-9DDADF3C8974}" destId="{84BF87F4-995B-4B78-87A1-1EC4B3537788}" srcOrd="0" destOrd="0" presId="urn:microsoft.com/office/officeart/2018/2/layout/IconCircleList"/>
    <dgm:cxn modelId="{80134609-A995-4309-B657-D3CAECC4B33C}" type="presParOf" srcId="{84BF87F4-995B-4B78-87A1-1EC4B3537788}" destId="{2C34D73D-30EC-407D-8744-031048AC691C}" srcOrd="0" destOrd="0" presId="urn:microsoft.com/office/officeart/2018/2/layout/IconCircleList"/>
    <dgm:cxn modelId="{5FEBF180-A982-475F-B24E-0341BCC8294E}" type="presParOf" srcId="{2C34D73D-30EC-407D-8744-031048AC691C}" destId="{4730816C-0790-448C-94C5-6977D86CF138}" srcOrd="0" destOrd="0" presId="urn:microsoft.com/office/officeart/2018/2/layout/IconCircleList"/>
    <dgm:cxn modelId="{87E6AF96-7CCB-450B-BAA9-7494051FCEAD}" type="presParOf" srcId="{2C34D73D-30EC-407D-8744-031048AC691C}" destId="{F6B419D9-C582-4331-B391-03A62776292E}" srcOrd="1" destOrd="0" presId="urn:microsoft.com/office/officeart/2018/2/layout/IconCircleList"/>
    <dgm:cxn modelId="{0D6D1B4B-A44C-4675-80B4-0BEE808F6343}" type="presParOf" srcId="{2C34D73D-30EC-407D-8744-031048AC691C}" destId="{74BF9A30-A4D6-4548-8768-7B115E9D86A0}" srcOrd="2" destOrd="0" presId="urn:microsoft.com/office/officeart/2018/2/layout/IconCircleList"/>
    <dgm:cxn modelId="{48DD8016-4FD8-40A2-99FD-61C58BAB1A24}" type="presParOf" srcId="{2C34D73D-30EC-407D-8744-031048AC691C}" destId="{FD51C36D-334C-432C-85EF-19CD3BE5DB37}" srcOrd="3" destOrd="0" presId="urn:microsoft.com/office/officeart/2018/2/layout/IconCircleList"/>
    <dgm:cxn modelId="{BE87BDDF-ABCE-4882-8334-4E503B5DB175}" type="presParOf" srcId="{84BF87F4-995B-4B78-87A1-1EC4B3537788}" destId="{FB3B8330-93EC-438C-9AB6-A11C0B475B35}" srcOrd="1" destOrd="0" presId="urn:microsoft.com/office/officeart/2018/2/layout/IconCircleList"/>
    <dgm:cxn modelId="{921ABF08-43D3-4715-AD0B-C6C200DE440D}" type="presParOf" srcId="{84BF87F4-995B-4B78-87A1-1EC4B3537788}" destId="{BB159F01-D72A-453D-B8FD-14249380DACF}" srcOrd="2" destOrd="0" presId="urn:microsoft.com/office/officeart/2018/2/layout/IconCircleList"/>
    <dgm:cxn modelId="{3AD94575-4EA5-4767-A716-0147D59E5D51}" type="presParOf" srcId="{BB159F01-D72A-453D-B8FD-14249380DACF}" destId="{8CEBA918-1D5D-48B0-8947-286DF191A48D}" srcOrd="0" destOrd="0" presId="urn:microsoft.com/office/officeart/2018/2/layout/IconCircleList"/>
    <dgm:cxn modelId="{D70B66B2-A504-443E-9846-F108C02C3C1A}" type="presParOf" srcId="{BB159F01-D72A-453D-B8FD-14249380DACF}" destId="{77BFCDF6-5E12-4D05-9F87-2C986F986D41}" srcOrd="1" destOrd="0" presId="urn:microsoft.com/office/officeart/2018/2/layout/IconCircleList"/>
    <dgm:cxn modelId="{2FFE0908-66B2-48A1-B9E6-EEEC55F11E9C}" type="presParOf" srcId="{BB159F01-D72A-453D-B8FD-14249380DACF}" destId="{178251FA-1CEA-457D-8126-1F102B3DE003}" srcOrd="2" destOrd="0" presId="urn:microsoft.com/office/officeart/2018/2/layout/IconCircleList"/>
    <dgm:cxn modelId="{08C48401-76E7-476D-BCB0-BD6802EF61AB}" type="presParOf" srcId="{BB159F01-D72A-453D-B8FD-14249380DACF}" destId="{B7A0E300-763F-457B-A02E-3E4929522502}" srcOrd="3" destOrd="0" presId="urn:microsoft.com/office/officeart/2018/2/layout/IconCircleList"/>
    <dgm:cxn modelId="{ED512972-39BE-40B0-B93D-58B2169B8E4B}" type="presParOf" srcId="{84BF87F4-995B-4B78-87A1-1EC4B3537788}" destId="{E52B6320-33C3-4B68-8E02-C8FEB67E2EAD}" srcOrd="3" destOrd="0" presId="urn:microsoft.com/office/officeart/2018/2/layout/IconCircleList"/>
    <dgm:cxn modelId="{55C83F6A-1ACD-4264-8880-FB3A84EA9A99}" type="presParOf" srcId="{84BF87F4-995B-4B78-87A1-1EC4B3537788}" destId="{CE508565-99BC-4F24-B552-43ABE81896A5}" srcOrd="4" destOrd="0" presId="urn:microsoft.com/office/officeart/2018/2/layout/IconCircleList"/>
    <dgm:cxn modelId="{B4215058-0910-4BAF-B7B7-F04EE1BDF45C}" type="presParOf" srcId="{CE508565-99BC-4F24-B552-43ABE81896A5}" destId="{FD13B2A5-56FC-4AAF-8004-18F4167E09A3}" srcOrd="0" destOrd="0" presId="urn:microsoft.com/office/officeart/2018/2/layout/IconCircleList"/>
    <dgm:cxn modelId="{8F5D37B3-621B-4BA5-A60C-6CBF499B1CA3}" type="presParOf" srcId="{CE508565-99BC-4F24-B552-43ABE81896A5}" destId="{83245971-5387-417E-B5D4-80482E9E74DD}" srcOrd="1" destOrd="0" presId="urn:microsoft.com/office/officeart/2018/2/layout/IconCircleList"/>
    <dgm:cxn modelId="{A765804C-E1FB-4FCB-8918-61729FD5F2BB}" type="presParOf" srcId="{CE508565-99BC-4F24-B552-43ABE81896A5}" destId="{C9F71F29-732A-4A61-BE0B-646CFC811A00}" srcOrd="2" destOrd="0" presId="urn:microsoft.com/office/officeart/2018/2/layout/IconCircleList"/>
    <dgm:cxn modelId="{C8F83556-C1BB-4EB6-8A4E-9FBBF9DE322D}" type="presParOf" srcId="{CE508565-99BC-4F24-B552-43ABE81896A5}" destId="{250A5472-C583-42BD-AC56-3380636C96FA}" srcOrd="3" destOrd="0" presId="urn:microsoft.com/office/officeart/2018/2/layout/IconCircleList"/>
    <dgm:cxn modelId="{CBA65AE5-C814-4835-93EC-D1DDEA99CF07}" type="presParOf" srcId="{84BF87F4-995B-4B78-87A1-1EC4B3537788}" destId="{A65F156D-30F1-467B-9D6A-01B60AFEA9FC}" srcOrd="5" destOrd="0" presId="urn:microsoft.com/office/officeart/2018/2/layout/IconCircleList"/>
    <dgm:cxn modelId="{ACD3FFA9-D658-4C06-9347-71AA855CA3EE}" type="presParOf" srcId="{84BF87F4-995B-4B78-87A1-1EC4B3537788}" destId="{18E9819A-650B-443B-A45E-045D1B1E4167}" srcOrd="6" destOrd="0" presId="urn:microsoft.com/office/officeart/2018/2/layout/IconCircleList"/>
    <dgm:cxn modelId="{00CD6561-E597-4D8E-B1CC-F22025273698}" type="presParOf" srcId="{18E9819A-650B-443B-A45E-045D1B1E4167}" destId="{3011C17E-336B-4112-BD64-68BCB1210A17}" srcOrd="0" destOrd="0" presId="urn:microsoft.com/office/officeart/2018/2/layout/IconCircleList"/>
    <dgm:cxn modelId="{96E4E0F9-17A8-4D28-815B-286E5BF10C21}" type="presParOf" srcId="{18E9819A-650B-443B-A45E-045D1B1E4167}" destId="{F7F13489-12D8-403C-B428-FFA2631F13DB}" srcOrd="1" destOrd="0" presId="urn:microsoft.com/office/officeart/2018/2/layout/IconCircleList"/>
    <dgm:cxn modelId="{9C9BD264-550B-4F80-86F6-293B35E4909D}" type="presParOf" srcId="{18E9819A-650B-443B-A45E-045D1B1E4167}" destId="{7F16BAE1-0DDB-4A0A-98C2-B5527AFCD320}" srcOrd="2" destOrd="0" presId="urn:microsoft.com/office/officeart/2018/2/layout/IconCircleList"/>
    <dgm:cxn modelId="{B0B6FA69-160C-4465-89DF-24EABC44B8B8}" type="presParOf" srcId="{18E9819A-650B-443B-A45E-045D1B1E4167}" destId="{D8ACE68C-FF89-4C7B-BE85-3098BAF1942B}" srcOrd="3" destOrd="0" presId="urn:microsoft.com/office/officeart/2018/2/layout/IconCircleList"/>
    <dgm:cxn modelId="{AF64E4A5-E7CD-4E01-8009-A6CADBE612D8}" type="presParOf" srcId="{84BF87F4-995B-4B78-87A1-1EC4B3537788}" destId="{DAE38187-4954-4979-B821-295C4012117A}" srcOrd="7" destOrd="0" presId="urn:microsoft.com/office/officeart/2018/2/layout/IconCircleList"/>
    <dgm:cxn modelId="{07564DDF-4E05-4F29-8724-DE9628894CDA}" type="presParOf" srcId="{84BF87F4-995B-4B78-87A1-1EC4B3537788}" destId="{0BF3721F-80DC-4138-98FC-93EB13E17F2E}" srcOrd="8" destOrd="0" presId="urn:microsoft.com/office/officeart/2018/2/layout/IconCircleList"/>
    <dgm:cxn modelId="{30A8C317-A4F9-4F2E-A67A-B2BE9832DDB2}" type="presParOf" srcId="{0BF3721F-80DC-4138-98FC-93EB13E17F2E}" destId="{6F52D9A4-8A34-407A-A1B5-48EB60DB9BEE}" srcOrd="0" destOrd="0" presId="urn:microsoft.com/office/officeart/2018/2/layout/IconCircleList"/>
    <dgm:cxn modelId="{2750C3AD-4E1E-4C0C-95BC-8CB5E1981D62}" type="presParOf" srcId="{0BF3721F-80DC-4138-98FC-93EB13E17F2E}" destId="{0AEA0BA8-6182-4DDD-960D-B710C4DA199B}" srcOrd="1" destOrd="0" presId="urn:microsoft.com/office/officeart/2018/2/layout/IconCircleList"/>
    <dgm:cxn modelId="{66958F3D-97DD-42B5-81EB-2BDC35F22247}" type="presParOf" srcId="{0BF3721F-80DC-4138-98FC-93EB13E17F2E}" destId="{7DCF2DBC-9AA3-412B-B066-EF2E210C3194}" srcOrd="2" destOrd="0" presId="urn:microsoft.com/office/officeart/2018/2/layout/IconCircleList"/>
    <dgm:cxn modelId="{9DDD3D9C-D864-4CE1-9BEB-824A0C6C2560}" type="presParOf" srcId="{0BF3721F-80DC-4138-98FC-93EB13E17F2E}" destId="{25CF1B4D-C96D-4259-A587-DC4E31939A75}" srcOrd="3" destOrd="0" presId="urn:microsoft.com/office/officeart/2018/2/layout/IconCircleList"/>
    <dgm:cxn modelId="{ABC65C2A-A244-4B6C-8EF1-318BA6F9428B}" type="presParOf" srcId="{84BF87F4-995B-4B78-87A1-1EC4B3537788}" destId="{5183E2B9-ACFA-4483-92B0-1BA3173CB5E0}" srcOrd="9" destOrd="0" presId="urn:microsoft.com/office/officeart/2018/2/layout/IconCircleList"/>
    <dgm:cxn modelId="{3B44525C-1D7B-4F1A-9013-6699C3FCF1A8}" type="presParOf" srcId="{84BF87F4-995B-4B78-87A1-1EC4B3537788}" destId="{5BA8945F-7ED5-4D14-AB5F-461EAAFB3BE5}" srcOrd="10" destOrd="0" presId="urn:microsoft.com/office/officeart/2018/2/layout/IconCircleList"/>
    <dgm:cxn modelId="{92DC9AAD-281A-4979-AB71-7487ACF970D7}" type="presParOf" srcId="{5BA8945F-7ED5-4D14-AB5F-461EAAFB3BE5}" destId="{754E8E4A-A2A9-4A31-B9C3-4ED6B40540A3}" srcOrd="0" destOrd="0" presId="urn:microsoft.com/office/officeart/2018/2/layout/IconCircleList"/>
    <dgm:cxn modelId="{A579366D-38BF-4A90-8B70-2A4D1FBD8B93}" type="presParOf" srcId="{5BA8945F-7ED5-4D14-AB5F-461EAAFB3BE5}" destId="{1001DBBC-C530-431E-9760-C82E6B602F3C}" srcOrd="1" destOrd="0" presId="urn:microsoft.com/office/officeart/2018/2/layout/IconCircleList"/>
    <dgm:cxn modelId="{0004DA9A-E549-4A98-BDAD-47802DA3AA7D}" type="presParOf" srcId="{5BA8945F-7ED5-4D14-AB5F-461EAAFB3BE5}" destId="{49A849EF-816B-4DCD-8C15-01EF6D7760CB}" srcOrd="2" destOrd="0" presId="urn:microsoft.com/office/officeart/2018/2/layout/IconCircleList"/>
    <dgm:cxn modelId="{44A8CA5A-EABF-48D7-9285-B9A05689EF9D}" type="presParOf" srcId="{5BA8945F-7ED5-4D14-AB5F-461EAAFB3BE5}" destId="{FDDD9416-8F54-4DF7-B489-E7014C3696C7}" srcOrd="3" destOrd="0" presId="urn:microsoft.com/office/officeart/2018/2/layout/IconCircleList"/>
    <dgm:cxn modelId="{B50FE15B-EE2E-4177-9F3C-0CBE7126378B}" type="presParOf" srcId="{84BF87F4-995B-4B78-87A1-1EC4B3537788}" destId="{A4203D32-4FF5-459E-BBD8-B77E056CA727}" srcOrd="11" destOrd="0" presId="urn:microsoft.com/office/officeart/2018/2/layout/IconCircleList"/>
    <dgm:cxn modelId="{D116D57B-FBA0-471F-82A3-14C291D11612}" type="presParOf" srcId="{84BF87F4-995B-4B78-87A1-1EC4B3537788}" destId="{17788CDF-7861-4D14-B53B-85119B9443DF}" srcOrd="12" destOrd="0" presId="urn:microsoft.com/office/officeart/2018/2/layout/IconCircleList"/>
    <dgm:cxn modelId="{85B987CB-2176-4E39-958A-3225D9E7B355}" type="presParOf" srcId="{17788CDF-7861-4D14-B53B-85119B9443DF}" destId="{5C8D62E9-B73E-4EDB-A89B-9F89BD6D5157}" srcOrd="0" destOrd="0" presId="urn:microsoft.com/office/officeart/2018/2/layout/IconCircleList"/>
    <dgm:cxn modelId="{61E59237-1A4D-47BA-BB43-72EA989FBDDE}" type="presParOf" srcId="{17788CDF-7861-4D14-B53B-85119B9443DF}" destId="{D2DD9244-0822-4AFF-810D-A9EE3C9198B6}" srcOrd="1" destOrd="0" presId="urn:microsoft.com/office/officeart/2018/2/layout/IconCircleList"/>
    <dgm:cxn modelId="{7B76A8A1-D33A-4380-B2E3-A512F68F18AB}" type="presParOf" srcId="{17788CDF-7861-4D14-B53B-85119B9443DF}" destId="{9FB5D54B-B648-4283-977A-DF79EC653F78}" srcOrd="2" destOrd="0" presId="urn:microsoft.com/office/officeart/2018/2/layout/IconCircleList"/>
    <dgm:cxn modelId="{17F9E092-2BF5-4D5C-B0DD-7B1CC5AC0FFE}" type="presParOf" srcId="{17788CDF-7861-4D14-B53B-85119B9443DF}" destId="{D67A8370-806B-4969-A05A-AFA81AA66DF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0816C-0790-448C-94C5-6977D86CF138}">
      <dsp:nvSpPr>
        <dsp:cNvPr id="0" name=""/>
        <dsp:cNvSpPr/>
      </dsp:nvSpPr>
      <dsp:spPr>
        <a:xfrm>
          <a:off x="82613"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419D9-C582-4331-B391-03A62776292E}">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1C36D-334C-432C-85EF-19CD3BE5DB37}">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KPI Observations &amp; Analysis</a:t>
          </a:r>
          <a:endParaRPr lang="en-US" sz="2100" kern="1200" dirty="0"/>
        </a:p>
      </dsp:txBody>
      <dsp:txXfrm>
        <a:off x="1172126" y="90072"/>
        <a:ext cx="2114937" cy="897246"/>
      </dsp:txXfrm>
    </dsp:sp>
    <dsp:sp modelId="{8CEBA918-1D5D-48B0-8947-286DF191A48D}">
      <dsp:nvSpPr>
        <dsp:cNvPr id="0" name=""/>
        <dsp:cNvSpPr/>
      </dsp:nvSpPr>
      <dsp:spPr>
        <a:xfrm>
          <a:off x="3655575"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FCDF6-5E12-4D05-9F87-2C986F986D41}">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A0E300-763F-457B-A02E-3E4929522502}">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Excel Dashboard</a:t>
          </a:r>
          <a:endParaRPr lang="en-US" sz="2100" kern="1200" dirty="0"/>
        </a:p>
      </dsp:txBody>
      <dsp:txXfrm>
        <a:off x="4745088" y="90072"/>
        <a:ext cx="2114937" cy="897246"/>
      </dsp:txXfrm>
    </dsp:sp>
    <dsp:sp modelId="{FD13B2A5-56FC-4AAF-8004-18F4167E09A3}">
      <dsp:nvSpPr>
        <dsp:cNvPr id="0" name=""/>
        <dsp:cNvSpPr/>
      </dsp:nvSpPr>
      <dsp:spPr>
        <a:xfrm>
          <a:off x="7228536"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45971-5387-417E-B5D4-80482E9E74DD}">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0A5472-C583-42BD-AC56-3380636C96FA}">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Power Bi Dashboard</a:t>
          </a:r>
          <a:endParaRPr lang="en-US" sz="2100" kern="1200" dirty="0"/>
        </a:p>
      </dsp:txBody>
      <dsp:txXfrm>
        <a:off x="8318049" y="90072"/>
        <a:ext cx="2114937" cy="897246"/>
      </dsp:txXfrm>
    </dsp:sp>
    <dsp:sp modelId="{3011C17E-336B-4112-BD64-68BCB1210A17}">
      <dsp:nvSpPr>
        <dsp:cNvPr id="0" name=""/>
        <dsp:cNvSpPr/>
      </dsp:nvSpPr>
      <dsp:spPr>
        <a:xfrm>
          <a:off x="82613"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13489-12D8-403C-B428-FFA2631F13DB}">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CE68C-FF89-4C7B-BE85-3098BAF1942B}">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Tableau  Dashboard</a:t>
          </a:r>
          <a:endParaRPr lang="en-US" sz="2100" kern="1200" dirty="0"/>
        </a:p>
      </dsp:txBody>
      <dsp:txXfrm>
        <a:off x="1172126" y="1727045"/>
        <a:ext cx="2114937" cy="897246"/>
      </dsp:txXfrm>
    </dsp:sp>
    <dsp:sp modelId="{6F52D9A4-8A34-407A-A1B5-48EB60DB9BEE}">
      <dsp:nvSpPr>
        <dsp:cNvPr id="0" name=""/>
        <dsp:cNvSpPr/>
      </dsp:nvSpPr>
      <dsp:spPr>
        <a:xfrm>
          <a:off x="3655575"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A0BA8-6182-4DDD-960D-B710C4DA199B}">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F1B4D-C96D-4259-A587-DC4E31939A75}">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MySQL queries </a:t>
          </a:r>
          <a:endParaRPr lang="en-US" sz="2100" kern="1200" dirty="0"/>
        </a:p>
      </dsp:txBody>
      <dsp:txXfrm>
        <a:off x="4745088" y="1727045"/>
        <a:ext cx="2114937" cy="897246"/>
      </dsp:txXfrm>
    </dsp:sp>
    <dsp:sp modelId="{754E8E4A-A2A9-4A31-B9C3-4ED6B40540A3}">
      <dsp:nvSpPr>
        <dsp:cNvPr id="0" name=""/>
        <dsp:cNvSpPr/>
      </dsp:nvSpPr>
      <dsp:spPr>
        <a:xfrm>
          <a:off x="7228536"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1DBBC-C530-431E-9760-C82E6B602F3C}">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D9416-8F54-4DF7-B489-E7014C3696C7}">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Insights /Recommendation</a:t>
          </a:r>
          <a:endParaRPr lang="en-US" sz="2100" kern="1200" dirty="0"/>
        </a:p>
      </dsp:txBody>
      <dsp:txXfrm>
        <a:off x="8318049" y="1727045"/>
        <a:ext cx="2114937" cy="897246"/>
      </dsp:txXfrm>
    </dsp:sp>
    <dsp:sp modelId="{5C8D62E9-B73E-4EDB-A89B-9F89BD6D5157}">
      <dsp:nvSpPr>
        <dsp:cNvPr id="0" name=""/>
        <dsp:cNvSpPr/>
      </dsp:nvSpPr>
      <dsp:spPr>
        <a:xfrm>
          <a:off x="82613"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D9244-0822-4AFF-810D-A9EE3C9198B6}">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A8370-806B-4969-A05A-AFA81AA66DF7}">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dirty="0"/>
            <a:t>Challenges </a:t>
          </a:r>
          <a:endParaRPr lang="en-US" sz="2100" kern="1200" dirty="0"/>
        </a:p>
      </dsp:txBody>
      <dsp:txXfrm>
        <a:off x="1172126" y="336401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FE98F-74C5-45AA-BACF-8B4A4680C094}"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7FDC0-48CD-4451-88E8-FD1BA28BBF3C}" type="slidenum">
              <a:rPr lang="en-IN" smtClean="0"/>
              <a:t>‹#›</a:t>
            </a:fld>
            <a:endParaRPr lang="en-IN"/>
          </a:p>
        </p:txBody>
      </p:sp>
    </p:spTree>
    <p:extLst>
      <p:ext uri="{BB962C8B-B14F-4D97-AF65-F5344CB8AC3E}">
        <p14:creationId xmlns:p14="http://schemas.microsoft.com/office/powerpoint/2010/main" val="125206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Slide Number Placeholder 3"/>
          <p:cNvSpPr>
            <a:spLocks noGrp="1"/>
          </p:cNvSpPr>
          <p:nvPr>
            <p:ph type="sldNum" sz="quarter" idx="5"/>
          </p:nvPr>
        </p:nvSpPr>
        <p:spPr/>
        <p:txBody>
          <a:bodyPr/>
          <a:lstStyle/>
          <a:p>
            <a:fld id="{63F7FDC0-48CD-4451-88E8-FD1BA28BBF3C}" type="slidenum">
              <a:rPr lang="en-IN" smtClean="0"/>
              <a:t>5</a:t>
            </a:fld>
            <a:endParaRPr lang="en-IN"/>
          </a:p>
        </p:txBody>
      </p:sp>
    </p:spTree>
    <p:extLst>
      <p:ext uri="{BB962C8B-B14F-4D97-AF65-F5344CB8AC3E}">
        <p14:creationId xmlns:p14="http://schemas.microsoft.com/office/powerpoint/2010/main" val="371584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6DCA5-2B3C-659F-F26B-ADE1B9B00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9F5FF-66E6-52DB-B8D6-1BB84035C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30D27-5DB2-7419-8D30-A4E2454E4636}"/>
              </a:ext>
            </a:extLst>
          </p:cNvPr>
          <p:cNvSpPr>
            <a:spLocks noGrp="1"/>
          </p:cNvSpPr>
          <p:nvPr>
            <p:ph type="body" idx="1"/>
          </p:nvPr>
        </p:nvSpPr>
        <p:spPr/>
        <p:txBody>
          <a:bodyPr/>
          <a:lstStyle/>
          <a:p>
            <a:endParaRPr lang="en-IN" dirty="0"/>
          </a:p>
          <a:p>
            <a:endParaRPr lang="en-IN" dirty="0"/>
          </a:p>
        </p:txBody>
      </p:sp>
      <p:sp>
        <p:nvSpPr>
          <p:cNvPr id="4" name="Slide Number Placeholder 3">
            <a:extLst>
              <a:ext uri="{FF2B5EF4-FFF2-40B4-BE49-F238E27FC236}">
                <a16:creationId xmlns:a16="http://schemas.microsoft.com/office/drawing/2014/main" id="{6225DDAF-0CBD-DAEA-5D00-981AC4B409ED}"/>
              </a:ext>
            </a:extLst>
          </p:cNvPr>
          <p:cNvSpPr>
            <a:spLocks noGrp="1"/>
          </p:cNvSpPr>
          <p:nvPr>
            <p:ph type="sldNum" sz="quarter" idx="5"/>
          </p:nvPr>
        </p:nvSpPr>
        <p:spPr/>
        <p:txBody>
          <a:bodyPr/>
          <a:lstStyle/>
          <a:p>
            <a:fld id="{63F7FDC0-48CD-4451-88E8-FD1BA28BBF3C}" type="slidenum">
              <a:rPr lang="en-IN" smtClean="0"/>
              <a:t>6</a:t>
            </a:fld>
            <a:endParaRPr lang="en-IN"/>
          </a:p>
        </p:txBody>
      </p:sp>
    </p:spTree>
    <p:extLst>
      <p:ext uri="{BB962C8B-B14F-4D97-AF65-F5344CB8AC3E}">
        <p14:creationId xmlns:p14="http://schemas.microsoft.com/office/powerpoint/2010/main" val="313170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B9D9B5-D22F-46CA-9D4C-466380956A1B}" type="slidenum">
              <a:rPr lang="en-IN" smtClean="0"/>
              <a:t>7</a:t>
            </a:fld>
            <a:endParaRPr lang="en-IN"/>
          </a:p>
        </p:txBody>
      </p:sp>
    </p:spTree>
    <p:extLst>
      <p:ext uri="{BB962C8B-B14F-4D97-AF65-F5344CB8AC3E}">
        <p14:creationId xmlns:p14="http://schemas.microsoft.com/office/powerpoint/2010/main" val="85344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E922-EFB2-0F8F-1F54-35F2A4F34C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66A015-E8F0-95CF-D293-37D60B1303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B950F1-ECE7-C10A-DD79-4FEE48DCC7AA}"/>
              </a:ext>
            </a:extLst>
          </p:cNvPr>
          <p:cNvSpPr>
            <a:spLocks noGrp="1"/>
          </p:cNvSpPr>
          <p:nvPr>
            <p:ph type="dt" sz="half" idx="10"/>
          </p:nvPr>
        </p:nvSpPr>
        <p:spPr/>
        <p:txBody>
          <a:bodyPr/>
          <a:lstStyle/>
          <a:p>
            <a:fld id="{9184DA70-C731-4C70-880D-CCD4705E623C}" type="datetime1">
              <a:rPr lang="en-US" smtClean="0"/>
              <a:t>12/5/2024</a:t>
            </a:fld>
            <a:endParaRPr lang="en-US" dirty="0"/>
          </a:p>
        </p:txBody>
      </p:sp>
      <p:sp>
        <p:nvSpPr>
          <p:cNvPr id="5" name="Footer Placeholder 4">
            <a:extLst>
              <a:ext uri="{FF2B5EF4-FFF2-40B4-BE49-F238E27FC236}">
                <a16:creationId xmlns:a16="http://schemas.microsoft.com/office/drawing/2014/main" id="{5BA53EB8-437C-18DC-8DC1-46B71CF217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70D33-1677-909C-6D1F-3146DA8E888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893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A9C-D3B6-FD94-C070-C22A5233F5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4DA445-D666-ECE1-30A9-3084784DDB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71AD5-6A07-19F3-6B00-C0FC6CD83FF0}"/>
              </a:ext>
            </a:extLst>
          </p:cNvPr>
          <p:cNvSpPr>
            <a:spLocks noGrp="1"/>
          </p:cNvSpPr>
          <p:nvPr>
            <p:ph type="dt" sz="half" idx="10"/>
          </p:nvPr>
        </p:nvSpPr>
        <p:spPr/>
        <p:txBody>
          <a:bodyPr/>
          <a:lstStyle/>
          <a:p>
            <a:fld id="{62D6E202-B606-4609-B914-27C9371A1F6D}" type="datetime1">
              <a:rPr lang="en-US" smtClean="0"/>
              <a:t>12/5/2024</a:t>
            </a:fld>
            <a:endParaRPr lang="en-US" dirty="0"/>
          </a:p>
        </p:txBody>
      </p:sp>
      <p:sp>
        <p:nvSpPr>
          <p:cNvPr id="5" name="Footer Placeholder 4">
            <a:extLst>
              <a:ext uri="{FF2B5EF4-FFF2-40B4-BE49-F238E27FC236}">
                <a16:creationId xmlns:a16="http://schemas.microsoft.com/office/drawing/2014/main" id="{DB331B4B-1944-7EBF-E323-B1C99E7A2F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589BEE-2D61-4247-F2BD-0F7C2CDAD72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04255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AAD663-DCF8-713E-3114-B00A762E43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D6B87D-C099-6ABA-A71F-6C0EFDCAC6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157056-BF15-4F15-11CF-6D7ACE4B1141}"/>
              </a:ext>
            </a:extLst>
          </p:cNvPr>
          <p:cNvSpPr>
            <a:spLocks noGrp="1"/>
          </p:cNvSpPr>
          <p:nvPr>
            <p:ph type="dt" sz="half" idx="10"/>
          </p:nvPr>
        </p:nvSpPr>
        <p:spPr/>
        <p:txBody>
          <a:bodyPr/>
          <a:lstStyle/>
          <a:p>
            <a:fld id="{62D6E202-B606-4609-B914-27C9371A1F6D}" type="datetime1">
              <a:rPr lang="en-US" smtClean="0"/>
              <a:t>12/5/2024</a:t>
            </a:fld>
            <a:endParaRPr lang="en-US" dirty="0"/>
          </a:p>
        </p:txBody>
      </p:sp>
      <p:sp>
        <p:nvSpPr>
          <p:cNvPr id="5" name="Footer Placeholder 4">
            <a:extLst>
              <a:ext uri="{FF2B5EF4-FFF2-40B4-BE49-F238E27FC236}">
                <a16:creationId xmlns:a16="http://schemas.microsoft.com/office/drawing/2014/main" id="{0E82407F-D6A7-C6A5-5ABB-7D8C18C359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E238B1-9036-EEE0-BAC6-B0E7656C834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40814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8301-08CC-EBD0-51A5-B7580624E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4D0C75-3338-CEE9-F7D9-6349B54E3B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4E7B23-3905-9CA6-E2FA-4DE77E466286}"/>
              </a:ext>
            </a:extLst>
          </p:cNvPr>
          <p:cNvSpPr>
            <a:spLocks noGrp="1"/>
          </p:cNvSpPr>
          <p:nvPr>
            <p:ph type="dt" sz="half" idx="10"/>
          </p:nvPr>
        </p:nvSpPr>
        <p:spPr/>
        <p:txBody>
          <a:bodyPr/>
          <a:lstStyle/>
          <a:p>
            <a:fld id="{4BE1D723-8F53-4F53-90B0-1982A396982E}" type="datetime1">
              <a:rPr lang="en-US" smtClean="0"/>
              <a:t>12/5/2024</a:t>
            </a:fld>
            <a:endParaRPr lang="en-US" dirty="0"/>
          </a:p>
        </p:txBody>
      </p:sp>
      <p:sp>
        <p:nvSpPr>
          <p:cNvPr id="5" name="Footer Placeholder 4">
            <a:extLst>
              <a:ext uri="{FF2B5EF4-FFF2-40B4-BE49-F238E27FC236}">
                <a16:creationId xmlns:a16="http://schemas.microsoft.com/office/drawing/2014/main" id="{3A1974D4-16AD-BCB3-775E-31B4FFDC9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18D382-877F-84C7-E67C-21836EACDFE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83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B77E-C2A0-E78A-DA6A-E1AC19356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4D726B-07FD-EBBE-8B48-B32AEE0DF9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CF22B2-57C6-5A46-6CE1-09F8FB460237}"/>
              </a:ext>
            </a:extLst>
          </p:cNvPr>
          <p:cNvSpPr>
            <a:spLocks noGrp="1"/>
          </p:cNvSpPr>
          <p:nvPr>
            <p:ph type="dt" sz="half" idx="10"/>
          </p:nvPr>
        </p:nvSpPr>
        <p:spPr/>
        <p:txBody>
          <a:bodyPr/>
          <a:lstStyle/>
          <a:p>
            <a:fld id="{97669AF7-7BEB-44E4-9852-375E34362B5B}" type="datetime1">
              <a:rPr lang="en-US" smtClean="0"/>
              <a:t>12/5/2024</a:t>
            </a:fld>
            <a:endParaRPr lang="en-US" dirty="0"/>
          </a:p>
        </p:txBody>
      </p:sp>
      <p:sp>
        <p:nvSpPr>
          <p:cNvPr id="5" name="Footer Placeholder 4">
            <a:extLst>
              <a:ext uri="{FF2B5EF4-FFF2-40B4-BE49-F238E27FC236}">
                <a16:creationId xmlns:a16="http://schemas.microsoft.com/office/drawing/2014/main" id="{D509CBAB-9C7E-D122-8222-371A18000B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87CE92-CD95-8AA5-F75E-D9A1E99B4F2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687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CDCE-1115-3FD5-38F8-2CCC8222AA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1CC2F3-E422-48B0-173B-06A0D8CD5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AFD7D4-13CD-1414-BD4D-81F68AAE6A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896006-8948-3E73-EBDE-4E9C858FA467}"/>
              </a:ext>
            </a:extLst>
          </p:cNvPr>
          <p:cNvSpPr>
            <a:spLocks noGrp="1"/>
          </p:cNvSpPr>
          <p:nvPr>
            <p:ph type="dt" sz="half" idx="10"/>
          </p:nvPr>
        </p:nvSpPr>
        <p:spPr/>
        <p:txBody>
          <a:bodyPr/>
          <a:lstStyle/>
          <a:p>
            <a:fld id="{BAAAC38D-0552-4C82-B593-E6124DFADBE2}" type="datetime1">
              <a:rPr lang="en-US" smtClean="0"/>
              <a:t>12/5/2024</a:t>
            </a:fld>
            <a:endParaRPr lang="en-US" dirty="0"/>
          </a:p>
        </p:txBody>
      </p:sp>
      <p:sp>
        <p:nvSpPr>
          <p:cNvPr id="6" name="Footer Placeholder 5">
            <a:extLst>
              <a:ext uri="{FF2B5EF4-FFF2-40B4-BE49-F238E27FC236}">
                <a16:creationId xmlns:a16="http://schemas.microsoft.com/office/drawing/2014/main" id="{CCA0DE56-3D9A-E7C2-8F2D-57D5C4120C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1AFA153-4581-AE67-B305-39DCE8D2C4A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3850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E5DE-7C3B-8B5E-3A13-49F2B4C89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BD8A35-F7B7-58BC-8DBE-D7D9E8ABF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D8A131-AD55-6E3D-F29F-2A96C960FD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6A852B-8C73-3D54-DF09-61BC568529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0C41E4-DE34-30AA-DCFB-257EBFD56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955E37-5E50-5196-9449-DCCC01EED577}"/>
              </a:ext>
            </a:extLst>
          </p:cNvPr>
          <p:cNvSpPr>
            <a:spLocks noGrp="1"/>
          </p:cNvSpPr>
          <p:nvPr>
            <p:ph type="dt" sz="half" idx="10"/>
          </p:nvPr>
        </p:nvSpPr>
        <p:spPr/>
        <p:txBody>
          <a:bodyPr/>
          <a:lstStyle/>
          <a:p>
            <a:fld id="{D9DF0F1C-5577-4ACB-BB62-DF8F3C494C7E}" type="datetime1">
              <a:rPr lang="en-US" smtClean="0"/>
              <a:t>12/5/2024</a:t>
            </a:fld>
            <a:endParaRPr lang="en-US" dirty="0"/>
          </a:p>
        </p:txBody>
      </p:sp>
      <p:sp>
        <p:nvSpPr>
          <p:cNvPr id="8" name="Footer Placeholder 7">
            <a:extLst>
              <a:ext uri="{FF2B5EF4-FFF2-40B4-BE49-F238E27FC236}">
                <a16:creationId xmlns:a16="http://schemas.microsoft.com/office/drawing/2014/main" id="{54CD7080-D1F0-6FD3-3B97-06F4016AD5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FB72755-CCE1-6058-DF42-64EC0FD941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4107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2AE-0E39-51B0-DF8F-2AE18F38A1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6694A3-7B89-FF2C-2070-39E658888291}"/>
              </a:ext>
            </a:extLst>
          </p:cNvPr>
          <p:cNvSpPr>
            <a:spLocks noGrp="1"/>
          </p:cNvSpPr>
          <p:nvPr>
            <p:ph type="dt" sz="half" idx="10"/>
          </p:nvPr>
        </p:nvSpPr>
        <p:spPr/>
        <p:txBody>
          <a:bodyPr/>
          <a:lstStyle/>
          <a:p>
            <a:fld id="{1775B394-D9F9-4F0C-B15D-605F45CB9E9F}" type="datetime1">
              <a:rPr lang="en-US" smtClean="0"/>
              <a:t>12/5/2024</a:t>
            </a:fld>
            <a:endParaRPr lang="en-US" dirty="0"/>
          </a:p>
        </p:txBody>
      </p:sp>
      <p:sp>
        <p:nvSpPr>
          <p:cNvPr id="4" name="Footer Placeholder 3">
            <a:extLst>
              <a:ext uri="{FF2B5EF4-FFF2-40B4-BE49-F238E27FC236}">
                <a16:creationId xmlns:a16="http://schemas.microsoft.com/office/drawing/2014/main" id="{4053B446-8D6F-2E38-12F3-1728B0DCA45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6A29E3-040E-6B1F-8F1D-D7EFA04B6D0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615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38EA3B-9496-F365-B79F-39AEA4F24A7E}"/>
              </a:ext>
            </a:extLst>
          </p:cNvPr>
          <p:cNvSpPr>
            <a:spLocks noGrp="1"/>
          </p:cNvSpPr>
          <p:nvPr>
            <p:ph type="dt" sz="half" idx="10"/>
          </p:nvPr>
        </p:nvSpPr>
        <p:spPr/>
        <p:txBody>
          <a:bodyPr/>
          <a:lstStyle/>
          <a:p>
            <a:fld id="{39667345-2558-425A-8533-9BFDBCE15005}" type="datetime1">
              <a:rPr lang="en-US" smtClean="0"/>
              <a:t>12/5/2024</a:t>
            </a:fld>
            <a:endParaRPr lang="en-US" dirty="0"/>
          </a:p>
        </p:txBody>
      </p:sp>
      <p:sp>
        <p:nvSpPr>
          <p:cNvPr id="3" name="Footer Placeholder 2">
            <a:extLst>
              <a:ext uri="{FF2B5EF4-FFF2-40B4-BE49-F238E27FC236}">
                <a16:creationId xmlns:a16="http://schemas.microsoft.com/office/drawing/2014/main" id="{21270031-D6D1-CBD1-9736-79069934A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3A4C8E-6E3C-AC15-2AB0-F5F5A60724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45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26E5-615C-A52B-ADE5-9BB299BE9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74EEE1-4D2D-377E-55C4-99A29B154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7E3153-3C48-71EF-A04D-662FD8056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A8B47-7DD8-67CB-8CC0-C03E663D46D4}"/>
              </a:ext>
            </a:extLst>
          </p:cNvPr>
          <p:cNvSpPr>
            <a:spLocks noGrp="1"/>
          </p:cNvSpPr>
          <p:nvPr>
            <p:ph type="dt" sz="half" idx="10"/>
          </p:nvPr>
        </p:nvSpPr>
        <p:spPr/>
        <p:txBody>
          <a:bodyPr/>
          <a:lstStyle/>
          <a:p>
            <a:fld id="{92BEA474-078D-4E9B-9B14-09A87B19DC46}" type="datetime1">
              <a:rPr lang="en-US" smtClean="0"/>
              <a:t>12/5/2024</a:t>
            </a:fld>
            <a:endParaRPr lang="en-US" dirty="0"/>
          </a:p>
        </p:txBody>
      </p:sp>
      <p:sp>
        <p:nvSpPr>
          <p:cNvPr id="6" name="Footer Placeholder 5">
            <a:extLst>
              <a:ext uri="{FF2B5EF4-FFF2-40B4-BE49-F238E27FC236}">
                <a16:creationId xmlns:a16="http://schemas.microsoft.com/office/drawing/2014/main" id="{0E0E7E59-6726-0190-D019-B05770B42D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BE6974-545B-5395-9766-E99E075EEC7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18333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A2CA-F3D0-3559-9E91-1CDAAA089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1DED5E3-14AF-A01C-F3AA-764ACF9544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A688BF-0BAA-E90C-E1A4-60BFA3560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19BF2-0CFC-9001-E62A-1E703D7F60CF}"/>
              </a:ext>
            </a:extLst>
          </p:cNvPr>
          <p:cNvSpPr>
            <a:spLocks noGrp="1"/>
          </p:cNvSpPr>
          <p:nvPr>
            <p:ph type="dt" sz="half" idx="10"/>
          </p:nvPr>
        </p:nvSpPr>
        <p:spPr/>
        <p:txBody>
          <a:bodyPr/>
          <a:lstStyle/>
          <a:p>
            <a:fld id="{4907D986-8816-4272-A432-0437A28A9828}" type="datetime1">
              <a:rPr lang="en-US" smtClean="0"/>
              <a:t>12/5/2024</a:t>
            </a:fld>
            <a:endParaRPr lang="en-US" dirty="0"/>
          </a:p>
        </p:txBody>
      </p:sp>
      <p:sp>
        <p:nvSpPr>
          <p:cNvPr id="6" name="Footer Placeholder 5">
            <a:extLst>
              <a:ext uri="{FF2B5EF4-FFF2-40B4-BE49-F238E27FC236}">
                <a16:creationId xmlns:a16="http://schemas.microsoft.com/office/drawing/2014/main" id="{DCB3168F-1DB5-F03B-5C24-3B00F321C9F0}"/>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FB89A69-90E1-35FB-5FD9-AA581067860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9878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4E9BE3-D027-2505-2F9D-1433C12F50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101FA8-908A-7542-3D8A-222DE9816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C06106-6028-1915-5219-37C3EF7AA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12/5/2024</a:t>
            </a:fld>
            <a:endParaRPr lang="en-US" dirty="0"/>
          </a:p>
        </p:txBody>
      </p:sp>
      <p:sp>
        <p:nvSpPr>
          <p:cNvPr id="5" name="Footer Placeholder 4">
            <a:extLst>
              <a:ext uri="{FF2B5EF4-FFF2-40B4-BE49-F238E27FC236}">
                <a16:creationId xmlns:a16="http://schemas.microsoft.com/office/drawing/2014/main" id="{B43BDAFC-C4A7-D44D-6872-9C62715678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781535-EC13-EE14-5A3A-D009A5F0DA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464232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52285" y="244430"/>
            <a:ext cx="10992464" cy="3152616"/>
          </a:xfrm>
        </p:spPr>
        <p:txBody>
          <a:bodyPr>
            <a:normAutofit/>
          </a:bodyPr>
          <a:lstStyle/>
          <a:p>
            <a:pPr algn="l"/>
            <a:r>
              <a:rPr lang="en-US" sz="4600" dirty="0">
                <a:latin typeface="Lato Black" panose="020F0A02020204030203" pitchFamily="34" charset="0"/>
              </a:rPr>
              <a:t>        Supply Chain Management</a:t>
            </a:r>
            <a:br>
              <a:rPr lang="en-US" sz="4600" dirty="0">
                <a:latin typeface="Lato Black" panose="020F0A02020204030203" pitchFamily="34" charset="0"/>
              </a:rPr>
            </a:br>
            <a:br>
              <a:rPr lang="en-US" sz="4600" dirty="0">
                <a:latin typeface="Lato Black" panose="020F0A02020204030203" pitchFamily="34" charset="0"/>
              </a:rPr>
            </a:br>
            <a:r>
              <a:rPr lang="en-US" sz="2400" dirty="0">
                <a:solidFill>
                  <a:schemeClr val="accent1"/>
                </a:solidFill>
                <a:latin typeface="Lato Black" panose="020F0A02020204030203" pitchFamily="34" charset="0"/>
              </a:rPr>
              <a:t>                                                                                                                      Presented by</a:t>
            </a:r>
            <a:br>
              <a:rPr lang="en-US" sz="2400" dirty="0">
                <a:latin typeface="Lato Black" panose="020F0A02020204030203" pitchFamily="34" charset="0"/>
              </a:rPr>
            </a:br>
            <a:br>
              <a:rPr lang="en-US" sz="2400" dirty="0">
                <a:latin typeface="Lato Black" panose="020F0A02020204030203" pitchFamily="34" charset="0"/>
              </a:rPr>
            </a:br>
            <a:r>
              <a:rPr lang="en-US" sz="2400" dirty="0">
                <a:solidFill>
                  <a:schemeClr val="accent1">
                    <a:lumMod val="75000"/>
                  </a:schemeClr>
                </a:solidFill>
                <a:latin typeface="Lato Black" panose="020F0A02020204030203" pitchFamily="34" charset="0"/>
              </a:rPr>
              <a:t>                                                                                                                                           P.Gangadhar</a:t>
            </a:r>
            <a:br>
              <a:rPr lang="en-US" sz="2000" dirty="0">
                <a:latin typeface="Lato Black" panose="020F0A02020204030203" pitchFamily="34" charset="0"/>
              </a:rPr>
            </a:br>
            <a:r>
              <a:rPr lang="en-US" sz="2000" dirty="0">
                <a:latin typeface="Lato Black" panose="020F0A02020204030203" pitchFamily="34" charset="0"/>
              </a:rPr>
              <a:t>                    </a:t>
            </a:r>
            <a:br>
              <a:rPr lang="en-US" sz="2000" dirty="0">
                <a:latin typeface="Lato Black" panose="020F0A02020204030203" pitchFamily="34" charset="0"/>
              </a:rPr>
            </a:br>
            <a:r>
              <a:rPr lang="en-US" sz="2400" dirty="0">
                <a:latin typeface="Lato Black" panose="020F0A02020204030203" pitchFamily="34" charset="0"/>
              </a:rPr>
              <a:t>                                                                                                                                                                                          </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B1D83FE-2DAC-12D5-483E-F986A4B3B116}"/>
              </a:ext>
            </a:extLst>
          </p:cNvPr>
          <p:cNvPicPr>
            <a:picLocks noChangeAspect="1"/>
          </p:cNvPicPr>
          <p:nvPr/>
        </p:nvPicPr>
        <p:blipFill>
          <a:blip r:embed="rId2"/>
          <a:stretch>
            <a:fillRect/>
          </a:stretch>
        </p:blipFill>
        <p:spPr>
          <a:xfrm>
            <a:off x="452285" y="2680305"/>
            <a:ext cx="7737986" cy="3641837"/>
          </a:xfrm>
          <a:prstGeom prst="rect">
            <a:avLst/>
          </a:prstGeom>
        </p:spPr>
      </p:pic>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4="http://schemas.microsoft.com/office/powerpoint/2010/main">
    <mc:Choice Requires="p14">
      <p:transition spd="slow" p14:dur="2000" advTm="4179"/>
    </mc:Choice>
    <mc:Fallback xmlns="">
      <p:transition spd="slow" advTm="417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123C1-4354-1095-F12C-D952F2726FDD}"/>
              </a:ext>
            </a:extLst>
          </p:cNvPr>
          <p:cNvSpPr>
            <a:spLocks noGrp="1"/>
          </p:cNvSpPr>
          <p:nvPr>
            <p:ph type="title"/>
          </p:nvPr>
        </p:nvSpPr>
        <p:spPr>
          <a:xfrm>
            <a:off x="640079" y="325369"/>
            <a:ext cx="5111791" cy="1956841"/>
          </a:xfrm>
        </p:spPr>
        <p:txBody>
          <a:bodyPr vert="horz" lIns="91440" tIns="45720" rIns="91440" bIns="45720" rtlCol="0" anchor="b">
            <a:normAutofit/>
          </a:bodyPr>
          <a:lstStyle/>
          <a:p>
            <a:r>
              <a:rPr lang="en-US" sz="3200" b="1" dirty="0">
                <a:latin typeface="Lato Black" panose="020F0A02020204030203" pitchFamily="34" charset="0"/>
              </a:rPr>
              <a:t>7.REGION WISE SALES:</a:t>
            </a:r>
            <a:endParaRPr lang="en-US" sz="3200" b="1" dirty="0">
              <a:latin typeface="Lato Black" panose="020F0A02020204030203" pitchFamily="34" charset="0"/>
              <a:ea typeface="Calibri Light"/>
              <a:cs typeface="Calibri Light"/>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FC49F32-49D0-4025-4600-E450FFAEEB1A}"/>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i="1" u="sng"/>
              <a:t>OBSERVATION:</a:t>
            </a:r>
          </a:p>
          <a:p>
            <a:pPr indent="-228600">
              <a:lnSpc>
                <a:spcPct val="90000"/>
              </a:lnSpc>
              <a:spcAft>
                <a:spcPts val="600"/>
              </a:spcAft>
              <a:buFont typeface="Arial" panose="020B0604020202020204" pitchFamily="34" charset="0"/>
              <a:buChar char="•"/>
            </a:pPr>
            <a:endParaRPr lang="en-US" sz="1700" b="1"/>
          </a:p>
          <a:p>
            <a:pPr indent="-228600">
              <a:lnSpc>
                <a:spcPct val="90000"/>
              </a:lnSpc>
              <a:spcAft>
                <a:spcPts val="600"/>
              </a:spcAft>
              <a:buFont typeface="Arial" panose="020B0604020202020204" pitchFamily="34" charset="0"/>
              <a:buChar char="•"/>
            </a:pPr>
            <a:r>
              <a:rPr lang="en-US" sz="1700"/>
              <a:t>  HERE COMING TO REGION WISE SALES   THE HIGHEST SALES</a:t>
            </a:r>
          </a:p>
          <a:p>
            <a:pPr indent="-228600">
              <a:lnSpc>
                <a:spcPct val="90000"/>
              </a:lnSpc>
              <a:spcAft>
                <a:spcPts val="600"/>
              </a:spcAft>
              <a:buFont typeface="Arial" panose="020B0604020202020204" pitchFamily="34" charset="0"/>
              <a:buChar char="•"/>
            </a:pPr>
            <a:r>
              <a:rPr lang="en-US" sz="1700"/>
              <a:t>  IS </a:t>
            </a:r>
            <a:r>
              <a:rPr lang="en-US" sz="1700" b="1"/>
              <a:t>WEST REGION ALMOST IS 108M </a:t>
            </a:r>
            <a:r>
              <a:rPr lang="en-US" sz="1700"/>
              <a:t> AND WEST CONTAINS HIGHEST  SALES STATE </a:t>
            </a:r>
            <a:r>
              <a:rPr lang="en-US" sz="1700" b="1"/>
              <a:t>CALIFORNIA</a:t>
            </a:r>
            <a:r>
              <a:rPr lang="en-US" sz="1700"/>
              <a:t> AND </a:t>
            </a:r>
          </a:p>
          <a:p>
            <a:pPr indent="-228600">
              <a:lnSpc>
                <a:spcPct val="90000"/>
              </a:lnSpc>
              <a:spcAft>
                <a:spcPts val="600"/>
              </a:spcAft>
              <a:buFont typeface="Arial" panose="020B0604020202020204" pitchFamily="34" charset="0"/>
              <a:buChar char="•"/>
            </a:pPr>
            <a:r>
              <a:rPr lang="en-US" sz="1700"/>
              <a:t> ALSO  MORE NO. OF </a:t>
            </a:r>
            <a:r>
              <a:rPr lang="en-US" sz="1700" b="1"/>
              <a:t>STORES(50+) IN WEST  </a:t>
            </a:r>
          </a:p>
          <a:p>
            <a:pPr indent="-228600">
              <a:lnSpc>
                <a:spcPct val="90000"/>
              </a:lnSpc>
              <a:spcAft>
                <a:spcPts val="600"/>
              </a:spcAft>
              <a:buFont typeface="Arial" panose="020B0604020202020204" pitchFamily="34" charset="0"/>
              <a:buChar char="•"/>
            </a:pPr>
            <a:endParaRPr lang="en-US" sz="1700" b="1"/>
          </a:p>
          <a:p>
            <a:pPr indent="-228600">
              <a:lnSpc>
                <a:spcPct val="90000"/>
              </a:lnSpc>
              <a:spcAft>
                <a:spcPts val="600"/>
              </a:spcAft>
              <a:buFont typeface="Arial" panose="020B0604020202020204" pitchFamily="34" charset="0"/>
              <a:buChar char="•"/>
            </a:pPr>
            <a:r>
              <a:rPr lang="en-US" sz="1700"/>
              <a:t>AND LOWEST REGION SALES IS </a:t>
            </a:r>
            <a:r>
              <a:rPr lang="en-US" sz="1700" b="1"/>
              <a:t>SOUTHWEST i.e NEAR 50M</a:t>
            </a:r>
          </a:p>
          <a:p>
            <a:pPr indent="-228600">
              <a:lnSpc>
                <a:spcPct val="90000"/>
              </a:lnSpc>
              <a:spcAft>
                <a:spcPts val="600"/>
              </a:spcAft>
              <a:buFont typeface="Arial" panose="020B0604020202020204" pitchFamily="34" charset="0"/>
              <a:buChar char="•"/>
            </a:pPr>
            <a:endParaRPr lang="en-US" sz="1700" b="1"/>
          </a:p>
        </p:txBody>
      </p:sp>
      <p:pic>
        <p:nvPicPr>
          <p:cNvPr id="8" name="Picture 7">
            <a:extLst>
              <a:ext uri="{FF2B5EF4-FFF2-40B4-BE49-F238E27FC236}">
                <a16:creationId xmlns:a16="http://schemas.microsoft.com/office/drawing/2014/main" id="{92B70469-F411-C735-3C0B-308B36D7FCBA}"/>
              </a:ext>
            </a:extLst>
          </p:cNvPr>
          <p:cNvPicPr>
            <a:picLocks noChangeAspect="1"/>
          </p:cNvPicPr>
          <p:nvPr/>
        </p:nvPicPr>
        <p:blipFill>
          <a:blip r:embed="rId2"/>
          <a:stretch>
            <a:fillRect/>
          </a:stretch>
        </p:blipFill>
        <p:spPr>
          <a:xfrm>
            <a:off x="6312310" y="2605282"/>
            <a:ext cx="5239610" cy="3588285"/>
          </a:xfrm>
          <a:prstGeom prst="rect">
            <a:avLst/>
          </a:prstGeom>
        </p:spPr>
      </p:pic>
    </p:spTree>
    <p:extLst>
      <p:ext uri="{BB962C8B-B14F-4D97-AF65-F5344CB8AC3E}">
        <p14:creationId xmlns:p14="http://schemas.microsoft.com/office/powerpoint/2010/main" val="169491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074DE-4A80-4343-B6BD-36EEC578FAE2}"/>
              </a:ext>
            </a:extLst>
          </p:cNvPr>
          <p:cNvSpPr>
            <a:spLocks noGrp="1"/>
          </p:cNvSpPr>
          <p:nvPr>
            <p:ph type="title"/>
          </p:nvPr>
        </p:nvSpPr>
        <p:spPr>
          <a:xfrm>
            <a:off x="640080" y="785444"/>
            <a:ext cx="5455920" cy="1568653"/>
          </a:xfrm>
        </p:spPr>
        <p:txBody>
          <a:bodyPr anchor="b">
            <a:normAutofit/>
          </a:bodyPr>
          <a:lstStyle/>
          <a:p>
            <a:r>
              <a:rPr lang="en-IN" sz="3200" b="1" dirty="0">
                <a:latin typeface="Lato Black" panose="020F0A02020204030203" pitchFamily="34" charset="0"/>
              </a:rPr>
              <a:t>8. Total Inventory:</a:t>
            </a:r>
            <a:endParaRPr lang="en-IN" sz="3200" b="1" dirty="0">
              <a:latin typeface="Lato Black" panose="020F0A02020204030203" pitchFamily="34" charset="0"/>
              <a:ea typeface="Calibri Light"/>
              <a:cs typeface="Calibri Light"/>
            </a:endParaRP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E7E62D2-6280-4E78-B613-092EABB2174C}"/>
              </a:ext>
            </a:extLst>
          </p:cNvPr>
          <p:cNvSpPr>
            <a:spLocks noGrp="1" noChangeArrowheads="1"/>
          </p:cNvSpPr>
          <p:nvPr>
            <p:ph idx="1"/>
          </p:nvPr>
        </p:nvSpPr>
        <p:spPr bwMode="auto">
          <a:xfrm>
            <a:off x="424420" y="2599730"/>
            <a:ext cx="5853852" cy="41114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spcBef>
                <a:spcPct val="0"/>
              </a:spcBef>
              <a:spcAft>
                <a:spcPct val="0"/>
              </a:spcAft>
              <a:buClrTx/>
              <a:buSzTx/>
              <a:buFontTx/>
              <a:buNone/>
              <a:tabLst/>
            </a:pPr>
            <a:endParaRPr kumimoji="0" lang="en-US" altLang="en-US" sz="1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latin typeface="Arial"/>
                <a:cs typeface="Arial"/>
              </a:rPr>
              <a:t>The total quantity of items (products) currently available across warehouses, stores, or distribution centers.</a:t>
            </a:r>
            <a:endParaRPr lang="en-US" altLang="en-US" sz="16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ct val="0"/>
              </a:spcAft>
              <a:buClrTx/>
              <a:buSzTx/>
              <a:buFontTx/>
              <a:buChar char="•"/>
              <a:tabLst/>
            </a:pPr>
            <a:r>
              <a:rPr kumimoji="0" lang="en-US" altLang="en-US" sz="1600" b="0" i="0" u="none" strike="noStrike" cap="none" normalizeH="0" baseline="0" dirty="0">
                <a:ln>
                  <a:noFill/>
                </a:ln>
                <a:effectLst/>
                <a:latin typeface="Arial"/>
                <a:cs typeface="Arial"/>
              </a:rPr>
              <a:t>It reflects the overall stock level, which is critical for meeting customer demand without overstocking or understocking</a:t>
            </a:r>
            <a:endParaRPr lang="en-US" altLang="en-US" sz="1600" b="0" i="0" u="none" strike="noStrike" cap="none" normalizeH="0" baseline="0" dirty="0">
              <a:ln>
                <a:noFill/>
              </a:ln>
              <a:effectLst/>
              <a:latin typeface="Arial"/>
              <a:cs typeface="Arial"/>
            </a:endParaRPr>
          </a:p>
          <a:p>
            <a:pPr marL="0" indent="0">
              <a:buNone/>
            </a:pPr>
            <a:r>
              <a:rPr lang="en-US" sz="1600" u="sng" dirty="0"/>
              <a:t>Purpose of the KPI:</a:t>
            </a:r>
            <a:endParaRPr lang="en-US" sz="1600" u="sng" dirty="0">
              <a:ea typeface="Calibri"/>
              <a:cs typeface="Calibri"/>
            </a:endParaRPr>
          </a:p>
          <a:p>
            <a:r>
              <a:rPr lang="en-US" sz="1600" b="1" dirty="0"/>
              <a:t>Monitor Stock Levels:</a:t>
            </a:r>
            <a:r>
              <a:rPr lang="en-US" sz="1600" dirty="0"/>
              <a:t> Helps stakeholders understand the current inventory position.</a:t>
            </a:r>
            <a:endParaRPr lang="en-US" sz="1600" dirty="0">
              <a:ea typeface="Calibri"/>
              <a:cs typeface="Calibri"/>
            </a:endParaRPr>
          </a:p>
          <a:p>
            <a:r>
              <a:rPr lang="en-US" sz="1600" b="1" dirty="0"/>
              <a:t>Optimize Inventory Management:</a:t>
            </a:r>
            <a:r>
              <a:rPr lang="en-US" sz="1600" dirty="0"/>
              <a:t> Provides insight into whether inventory levels are balanced or require adjustments.</a:t>
            </a:r>
            <a:endParaRPr lang="en-US" sz="1600" dirty="0">
              <a:ea typeface="Calibri"/>
              <a:cs typeface="Calibri"/>
            </a:endParaRPr>
          </a:p>
          <a:p>
            <a:r>
              <a:rPr lang="en-US" sz="1600" b="1" dirty="0"/>
              <a:t>Identify Risks:</a:t>
            </a:r>
            <a:endParaRPr lang="en-US" sz="1600" dirty="0">
              <a:ea typeface="Calibri"/>
              <a:cs typeface="Calibri"/>
            </a:endParaRPr>
          </a:p>
          <a:p>
            <a:pPr lvl="1"/>
            <a:r>
              <a:rPr lang="en-US" sz="1600" b="1" dirty="0"/>
              <a:t>Overstocking:</a:t>
            </a:r>
            <a:r>
              <a:rPr lang="en-US" sz="1600" dirty="0"/>
              <a:t> If the inventory is too high, it could lead to increased holding costs and potential waste for perishable items.</a:t>
            </a:r>
            <a:endParaRPr lang="en-US" sz="1600" dirty="0">
              <a:ea typeface="Calibri"/>
              <a:cs typeface="Calibri"/>
            </a:endParaRPr>
          </a:p>
          <a:p>
            <a:pPr lvl="1"/>
            <a:r>
              <a:rPr lang="en-US" sz="1600" b="1" dirty="0"/>
              <a:t>Stockouts:</a:t>
            </a:r>
            <a:r>
              <a:rPr lang="en-US" sz="1600" dirty="0"/>
              <a:t> If inventory is too low, it may lead to missed sales opportunities or delays in fulfilling orders.</a:t>
            </a:r>
            <a:endParaRPr lang="en-US" sz="1600" dirty="0">
              <a:ea typeface="Calibri"/>
              <a:cs typeface="Calibri"/>
            </a:endParaRPr>
          </a:p>
          <a:p>
            <a:pPr marL="0" marR="0" lvl="0" indent="0" defTabSz="914400" rtl="0" eaLnBrk="0" fontAlgn="base" latinLnBrk="0" hangingPunct="0">
              <a:spcBef>
                <a:spcPct val="0"/>
              </a:spcBef>
              <a:spcAft>
                <a:spcPct val="0"/>
              </a:spcAft>
              <a:buClrTx/>
              <a:buSzTx/>
              <a:buFontTx/>
              <a:buChar char="•"/>
              <a:tabLst/>
            </a:pPr>
            <a:endParaRPr kumimoji="0" lang="en-US" altLang="en-US" sz="1000" b="0" i="0" u="none" strike="noStrike" cap="none" normalizeH="0" baseline="0" dirty="0">
              <a:ln>
                <a:noFill/>
              </a:ln>
              <a:effectLst/>
              <a:latin typeface="Arial" panose="020B0604020202020204" pitchFamily="34" charset="0"/>
            </a:endParaRPr>
          </a:p>
        </p:txBody>
      </p:sp>
      <p:pic>
        <p:nvPicPr>
          <p:cNvPr id="23" name="Picture 22" descr="Boxes On Rack In Warehouse">
            <a:extLst>
              <a:ext uri="{FF2B5EF4-FFF2-40B4-BE49-F238E27FC236}">
                <a16:creationId xmlns:a16="http://schemas.microsoft.com/office/drawing/2014/main" id="{8BF1B049-C6EA-6323-CF63-F80DED178828}"/>
              </a:ext>
            </a:extLst>
          </p:cNvPr>
          <p:cNvPicPr>
            <a:picLocks noChangeAspect="1"/>
          </p:cNvPicPr>
          <p:nvPr/>
        </p:nvPicPr>
        <p:blipFill>
          <a:blip r:embed="rId2"/>
          <a:srcRect l="20944" r="12201" b="-3"/>
          <a:stretch/>
        </p:blipFill>
        <p:spPr>
          <a:xfrm>
            <a:off x="6605663" y="10"/>
            <a:ext cx="558481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3091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52FF-D22F-4814-A3F5-869A8BDA9AAF}"/>
              </a:ext>
            </a:extLst>
          </p:cNvPr>
          <p:cNvSpPr>
            <a:spLocks noGrp="1"/>
          </p:cNvSpPr>
          <p:nvPr>
            <p:ph type="title"/>
          </p:nvPr>
        </p:nvSpPr>
        <p:spPr>
          <a:xfrm>
            <a:off x="762000" y="1138266"/>
            <a:ext cx="5791199" cy="788858"/>
          </a:xfrm>
        </p:spPr>
        <p:txBody>
          <a:bodyPr anchor="t">
            <a:normAutofit/>
          </a:bodyPr>
          <a:lstStyle/>
          <a:p>
            <a:r>
              <a:rPr lang="en-IN" sz="3600" b="1" dirty="0">
                <a:latin typeface="Lato Black" panose="020F0A02020204030203" pitchFamily="34" charset="0"/>
              </a:rPr>
              <a:t>9.Inventory Value:</a:t>
            </a:r>
            <a:endParaRPr lang="en-IN" sz="3600" b="1" dirty="0">
              <a:latin typeface="Lato Black" panose="020F0A02020204030203" pitchFamily="34" charset="0"/>
              <a:ea typeface="Calibri Light"/>
              <a:cs typeface="Calibri Light"/>
            </a:endParaRPr>
          </a:p>
        </p:txBody>
      </p:sp>
      <p:cxnSp>
        <p:nvCxnSpPr>
          <p:cNvPr id="31" name="Straight Connector 3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844700-3655-48BA-A2E3-9B91010D8CE1}"/>
              </a:ext>
            </a:extLst>
          </p:cNvPr>
          <p:cNvSpPr>
            <a:spLocks noGrp="1"/>
          </p:cNvSpPr>
          <p:nvPr>
            <p:ph idx="1"/>
          </p:nvPr>
        </p:nvSpPr>
        <p:spPr>
          <a:xfrm>
            <a:off x="762000" y="2004837"/>
            <a:ext cx="5791199" cy="4724368"/>
          </a:xfrm>
        </p:spPr>
        <p:txBody>
          <a:bodyPr vert="horz" lIns="91440" tIns="45720" rIns="91440" bIns="45720" rtlCol="0" anchor="t">
            <a:noAutofit/>
          </a:bodyPr>
          <a:lstStyle/>
          <a:p>
            <a:r>
              <a:rPr lang="en-US" sz="1600" dirty="0"/>
              <a:t>The total cost (or sometimes the retail value) of all items currently in stock. It is usually calculated as:</a:t>
            </a:r>
            <a:endParaRPr lang="en-US" sz="1600" dirty="0">
              <a:ea typeface="Calibri"/>
              <a:cs typeface="Calibri"/>
            </a:endParaRPr>
          </a:p>
          <a:p>
            <a:pPr marL="0" indent="0">
              <a:buNone/>
            </a:pPr>
            <a:r>
              <a:rPr lang="en-US" sz="1600" dirty="0"/>
              <a:t>  Inventory Value=Quantity of Stock × Unit Cost</a:t>
            </a:r>
            <a:endParaRPr lang="en-US" sz="1600" dirty="0">
              <a:ea typeface="Calibri"/>
              <a:cs typeface="Calibri"/>
            </a:endParaRPr>
          </a:p>
          <a:p>
            <a:pPr marL="0" indent="0">
              <a:buNone/>
            </a:pPr>
            <a:endParaRPr lang="en-US" sz="1600" dirty="0">
              <a:ea typeface="Calibri"/>
              <a:cs typeface="Calibri"/>
            </a:endParaRPr>
          </a:p>
          <a:p>
            <a:pPr marL="0" indent="0">
              <a:buNone/>
            </a:pPr>
            <a:r>
              <a:rPr lang="en-US" sz="1600" u="sng" dirty="0"/>
              <a:t>Purpose of the KPI</a:t>
            </a:r>
            <a:endParaRPr lang="en-US" sz="1600" u="sng" dirty="0">
              <a:ea typeface="Calibri"/>
              <a:cs typeface="Calibri"/>
            </a:endParaRPr>
          </a:p>
          <a:p>
            <a:r>
              <a:rPr lang="en-US" sz="1600" b="1" dirty="0"/>
              <a:t>Financial Insights:</a:t>
            </a:r>
            <a:r>
              <a:rPr lang="en-US" sz="1600" dirty="0"/>
              <a:t> Helps understand the financial investment tied up in inventory.</a:t>
            </a:r>
            <a:endParaRPr lang="en-US" sz="1600" dirty="0">
              <a:ea typeface="Calibri"/>
              <a:cs typeface="Calibri"/>
            </a:endParaRPr>
          </a:p>
          <a:p>
            <a:r>
              <a:rPr lang="en-US" sz="1600" b="1" dirty="0"/>
              <a:t>Cost Management:</a:t>
            </a:r>
            <a:r>
              <a:rPr lang="en-US" sz="1600" dirty="0"/>
              <a:t> Assists in monitoring how much capital is locked in stock, enabling better cost control.</a:t>
            </a:r>
            <a:endParaRPr lang="en-US" sz="1600" dirty="0">
              <a:ea typeface="Calibri"/>
              <a:cs typeface="Calibri"/>
            </a:endParaRPr>
          </a:p>
          <a:p>
            <a:r>
              <a:rPr lang="en-US" sz="1600" b="1" dirty="0"/>
              <a:t>Stock Valuation:</a:t>
            </a:r>
            <a:r>
              <a:rPr lang="en-US" sz="1600" dirty="0"/>
              <a:t> Aids in identifying underperforming or overstocked inventory that might not justify its cost.</a:t>
            </a:r>
            <a:endParaRPr lang="en-US" sz="1600" dirty="0">
              <a:ea typeface="Calibri"/>
              <a:cs typeface="Calibri"/>
            </a:endParaRPr>
          </a:p>
          <a:p>
            <a:r>
              <a:rPr lang="en-US" sz="1600" b="1" dirty="0"/>
              <a:t>Support Decision-Making:</a:t>
            </a:r>
            <a:endParaRPr lang="en-US" sz="1600" dirty="0">
              <a:ea typeface="Calibri"/>
              <a:cs typeface="Calibri"/>
            </a:endParaRPr>
          </a:p>
          <a:p>
            <a:pPr lvl="1"/>
            <a:r>
              <a:rPr lang="en-US" sz="1600" dirty="0"/>
              <a:t>Highlights areas where inventory levels may need adjustment to optimize cash flow.</a:t>
            </a:r>
            <a:endParaRPr lang="en-US" sz="1600" dirty="0">
              <a:ea typeface="Calibri"/>
              <a:cs typeface="Calibri"/>
            </a:endParaRPr>
          </a:p>
          <a:p>
            <a:pPr lvl="1"/>
            <a:r>
              <a:rPr lang="en-US" sz="1600" dirty="0"/>
              <a:t>Helps determine which products may require discounting or faster sales turnover to reduce holding costs.</a:t>
            </a:r>
            <a:endParaRPr lang="en-US" sz="1600" dirty="0">
              <a:ea typeface="Calibri"/>
              <a:cs typeface="Calibri"/>
            </a:endParaRPr>
          </a:p>
          <a:p>
            <a:pPr marL="0" indent="0">
              <a:buNone/>
            </a:pPr>
            <a:endParaRPr lang="en-US" sz="1600" dirty="0">
              <a:ea typeface="Calibri"/>
              <a:cs typeface="Calibri"/>
            </a:endParaRPr>
          </a:p>
        </p:txBody>
      </p:sp>
      <p:sp>
        <p:nvSpPr>
          <p:cNvPr id="29" name="Rectangle 2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ney">
            <a:extLst>
              <a:ext uri="{FF2B5EF4-FFF2-40B4-BE49-F238E27FC236}">
                <a16:creationId xmlns:a16="http://schemas.microsoft.com/office/drawing/2014/main" id="{EC2F9E67-8F7D-4649-4554-C7B71C2DD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Tree>
    <p:extLst>
      <p:ext uri="{BB962C8B-B14F-4D97-AF65-F5344CB8AC3E}">
        <p14:creationId xmlns:p14="http://schemas.microsoft.com/office/powerpoint/2010/main" val="1274291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B69E7-3C56-FAEB-A20F-CFA871C33BEC}"/>
              </a:ext>
            </a:extLst>
          </p:cNvPr>
          <p:cNvSpPr>
            <a:spLocks noGrp="1"/>
          </p:cNvSpPr>
          <p:nvPr>
            <p:ph type="title"/>
          </p:nvPr>
        </p:nvSpPr>
        <p:spPr>
          <a:xfrm>
            <a:off x="645313" y="970759"/>
            <a:ext cx="4818888" cy="1481328"/>
          </a:xfrm>
        </p:spPr>
        <p:txBody>
          <a:bodyPr anchor="b">
            <a:normAutofit/>
          </a:bodyPr>
          <a:lstStyle/>
          <a:p>
            <a:r>
              <a:rPr lang="en-US" sz="4000" b="1" dirty="0">
                <a:latin typeface="Lato Black" panose="020F0A02020204030203" pitchFamily="34" charset="0"/>
              </a:rPr>
              <a:t>10. Overstock KPI:</a:t>
            </a:r>
            <a:br>
              <a:rPr lang="en-US" sz="4000" b="1" u="sng" dirty="0">
                <a:latin typeface="Lato Black" panose="020F0A02020204030203" pitchFamily="34" charset="0"/>
              </a:rPr>
            </a:br>
            <a:endParaRPr lang="en-IN" sz="4000" b="1" u="sng" dirty="0">
              <a:latin typeface="Lato Black" panose="020F0A02020204030203" pitchFamily="34" charset="0"/>
              <a:ea typeface="Calibri Light"/>
              <a:cs typeface="Calibri Light"/>
            </a:endParaRP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8B472E88-FB4C-4850-32E5-39131B4E3BC5}"/>
              </a:ext>
            </a:extLst>
          </p:cNvPr>
          <p:cNvSpPr>
            <a:spLocks noGrp="1"/>
          </p:cNvSpPr>
          <p:nvPr>
            <p:ph idx="1"/>
          </p:nvPr>
        </p:nvSpPr>
        <p:spPr>
          <a:xfrm>
            <a:off x="645313" y="2660904"/>
            <a:ext cx="5839680" cy="4353002"/>
          </a:xfrm>
        </p:spPr>
        <p:txBody>
          <a:bodyPr vert="horz" lIns="91440" tIns="45720" rIns="91440" bIns="45720" rtlCol="0" anchor="t">
            <a:noAutofit/>
          </a:bodyPr>
          <a:lstStyle/>
          <a:p>
            <a:pPr marL="285750" indent="-285750"/>
            <a:r>
              <a:rPr lang="en-US" sz="1400" dirty="0">
                <a:latin typeface="Calibri"/>
                <a:ea typeface="Calibri"/>
                <a:cs typeface="Calibri"/>
              </a:rPr>
              <a:t>High values in the Overstock KPI indicate excessive inventory, leading to increased carrying costs and potential obsolescence.</a:t>
            </a:r>
            <a:endParaRPr lang="en-US" sz="1400" b="1">
              <a:latin typeface="Calibri"/>
              <a:ea typeface="Calibri"/>
              <a:cs typeface="Calibri"/>
            </a:endParaRPr>
          </a:p>
          <a:p>
            <a:pPr>
              <a:buFont typeface="Arial" panose="020B0604020202020204" pitchFamily="34" charset="0"/>
              <a:buChar char="•"/>
            </a:pPr>
            <a:r>
              <a:rPr lang="en-US" sz="1400" dirty="0">
                <a:latin typeface="Calibri"/>
                <a:ea typeface="Calibri"/>
                <a:cs typeface="Calibri"/>
              </a:rPr>
              <a:t>Frequently overstocked items may highlight poor demand forecasting or supplier overcommitment.</a:t>
            </a:r>
          </a:p>
          <a:p>
            <a:pPr>
              <a:buFont typeface="Arial" panose="020B0604020202020204" pitchFamily="34" charset="0"/>
              <a:buChar char="•"/>
            </a:pPr>
            <a:r>
              <a:rPr lang="en-US" sz="1400" dirty="0">
                <a:latin typeface="Calibri"/>
                <a:ea typeface="Calibri"/>
                <a:cs typeface="Calibri"/>
              </a:rPr>
              <a:t>Persistent overstock suggests a need for better sales and marketing alignment to clear inventory or revise reorder thresholds.</a:t>
            </a:r>
          </a:p>
          <a:p>
            <a:pPr marL="0" indent="0">
              <a:buNone/>
            </a:pPr>
            <a:r>
              <a:rPr lang="en-US" sz="1400" dirty="0">
                <a:latin typeface="Calibri"/>
                <a:ea typeface="Calibri"/>
                <a:cs typeface="Calibri"/>
              </a:rPr>
              <a:t>Insight</a:t>
            </a:r>
          </a:p>
          <a:p>
            <a:pPr>
              <a:buFont typeface="Arial" panose="020B0604020202020204" pitchFamily="34" charset="0"/>
              <a:buChar char="•"/>
            </a:pPr>
            <a:r>
              <a:rPr lang="en-US" sz="1400" dirty="0">
                <a:latin typeface="Calibri"/>
                <a:ea typeface="Calibri"/>
                <a:cs typeface="Calibri"/>
              </a:rPr>
              <a:t>Overstock KPIs are linked to lower efficiency and reduced cash flow.</a:t>
            </a:r>
          </a:p>
          <a:p>
            <a:r>
              <a:rPr lang="en-US" sz="1400" dirty="0">
                <a:latin typeface="Calibri"/>
                <a:ea typeface="Calibri"/>
                <a:cs typeface="Calibri"/>
              </a:rPr>
              <a:t>Keep Inventory Balanced: Use accurate forecasts and check KPIs regularly to maintain the right stock levels.</a:t>
            </a:r>
          </a:p>
          <a:p>
            <a:r>
              <a:rPr lang="en-US" sz="1400" dirty="0">
                <a:latin typeface="Calibri"/>
                <a:ea typeface="Calibri"/>
                <a:cs typeface="Calibri"/>
              </a:rPr>
              <a:t>Use Data Insights: Analyze trends to improve purchasing, restocking, and stock distribution.</a:t>
            </a:r>
          </a:p>
          <a:p>
            <a:r>
              <a:rPr lang="en-US" sz="1400" dirty="0">
                <a:latin typeface="Calibri"/>
                <a:ea typeface="Calibri"/>
                <a:cs typeface="Calibri"/>
              </a:rPr>
              <a:t>Automate Management: Use tools to track inventory in real time and predict stock needs.</a:t>
            </a:r>
          </a:p>
          <a:p>
            <a:r>
              <a:rPr lang="en-US" sz="1400" dirty="0">
                <a:latin typeface="Calibri"/>
                <a:ea typeface="Calibri"/>
                <a:cs typeface="Calibri"/>
              </a:rPr>
              <a:t>Work as a Team: Coordinate with all departments for better inventory handling</a:t>
            </a:r>
            <a:endParaRPr lang="en-IN" sz="1400">
              <a:latin typeface="Calibri"/>
              <a:ea typeface="Calibri"/>
              <a:cs typeface="Calibri"/>
            </a:endParaRPr>
          </a:p>
        </p:txBody>
      </p:sp>
      <p:pic>
        <p:nvPicPr>
          <p:cNvPr id="14" name="Content Placeholder 10">
            <a:extLst>
              <a:ext uri="{FF2B5EF4-FFF2-40B4-BE49-F238E27FC236}">
                <a16:creationId xmlns:a16="http://schemas.microsoft.com/office/drawing/2014/main" id="{EB2D1D57-75D0-D266-600D-92040FA604B3}"/>
              </a:ext>
            </a:extLst>
          </p:cNvPr>
          <p:cNvPicPr>
            <a:picLocks noChangeAspect="1"/>
          </p:cNvPicPr>
          <p:nvPr/>
        </p:nvPicPr>
        <p:blipFill>
          <a:blip r:embed="rId2"/>
          <a:srcRect l="24488" t="22118" r="2449" b="38300"/>
          <a:stretch/>
        </p:blipFill>
        <p:spPr>
          <a:xfrm>
            <a:off x="6484994" y="2660904"/>
            <a:ext cx="5061694" cy="3474425"/>
          </a:xfrm>
          <a:prstGeom prst="rect">
            <a:avLst/>
          </a:prstGeom>
        </p:spPr>
      </p:pic>
    </p:spTree>
    <p:extLst>
      <p:ext uri="{BB962C8B-B14F-4D97-AF65-F5344CB8AC3E}">
        <p14:creationId xmlns:p14="http://schemas.microsoft.com/office/powerpoint/2010/main" val="275871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FC55B-6A26-B457-CFDB-7B8CA0DEB9BE}"/>
              </a:ext>
            </a:extLst>
          </p:cNvPr>
          <p:cNvSpPr>
            <a:spLocks noGrp="1"/>
          </p:cNvSpPr>
          <p:nvPr>
            <p:ph type="title"/>
          </p:nvPr>
        </p:nvSpPr>
        <p:spPr>
          <a:xfrm>
            <a:off x="630936" y="640080"/>
            <a:ext cx="5710870" cy="1481328"/>
          </a:xfrm>
        </p:spPr>
        <p:txBody>
          <a:bodyPr anchor="b">
            <a:normAutofit/>
          </a:bodyPr>
          <a:lstStyle/>
          <a:p>
            <a:r>
              <a:rPr lang="en-US" sz="2800" b="1" dirty="0">
                <a:latin typeface="Lato Black" panose="020F0A02020204030203" pitchFamily="34" charset="0"/>
              </a:rPr>
              <a:t>11. Purchase Wise Method Sales:</a:t>
            </a:r>
            <a:endParaRPr lang="en-IN" sz="2800" b="1" dirty="0">
              <a:latin typeface="Lato Black" panose="020F0A02020204030203" pitchFamily="34" charset="0"/>
              <a:ea typeface="Calibri Light"/>
              <a:cs typeface="Calibri Light"/>
            </a:endParaRP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7FC906-47CB-88BE-C839-2A4BD590C24D}"/>
              </a:ext>
            </a:extLst>
          </p:cNvPr>
          <p:cNvSpPr>
            <a:spLocks noGrp="1"/>
          </p:cNvSpPr>
          <p:nvPr>
            <p:ph idx="1"/>
          </p:nvPr>
        </p:nvSpPr>
        <p:spPr>
          <a:xfrm>
            <a:off x="645313" y="2660904"/>
            <a:ext cx="4804511" cy="3950438"/>
          </a:xfrm>
        </p:spPr>
        <p:txBody>
          <a:bodyPr vert="horz" lIns="91440" tIns="45720" rIns="91440" bIns="45720" rtlCol="0" anchor="t">
            <a:noAutofit/>
          </a:bodyPr>
          <a:lstStyle/>
          <a:p>
            <a:pPr marL="0" indent="0">
              <a:buNone/>
            </a:pPr>
            <a:r>
              <a:rPr lang="en-US" sz="1400" dirty="0"/>
              <a:t>Observations – </a:t>
            </a:r>
            <a:endParaRPr lang="en-US" sz="1400" dirty="0">
              <a:ea typeface="Calibri"/>
              <a:cs typeface="Calibri"/>
            </a:endParaRPr>
          </a:p>
          <a:p>
            <a:r>
              <a:rPr lang="en-US" sz="1400" dirty="0"/>
              <a:t>Higher Debit card transactions often show a preference for small to medium-value purchases. Customers opting for this method usually exhibit a higher level of financial discipline and aim to avoid debt.</a:t>
            </a:r>
            <a:endParaRPr lang="en-US" sz="1400" dirty="0">
              <a:ea typeface="Calibri"/>
              <a:cs typeface="Calibri"/>
            </a:endParaRPr>
          </a:p>
          <a:p>
            <a:pPr marL="0" indent="0">
              <a:buNone/>
            </a:pPr>
            <a:r>
              <a:rPr lang="en-US" sz="1400" dirty="0"/>
              <a:t>Insight-</a:t>
            </a:r>
            <a:endParaRPr lang="en-US" sz="1400" dirty="0">
              <a:ea typeface="Calibri"/>
              <a:cs typeface="Calibri"/>
            </a:endParaRPr>
          </a:p>
          <a:p>
            <a:r>
              <a:rPr lang="en-US" sz="1400" dirty="0"/>
              <a:t>Businesses can target such customers with loyalty programs focusing on discounts for repeat purchases. Additionally, partnerships with banks to incentivize debit usage could boost customer retention.</a:t>
            </a:r>
            <a:endParaRPr lang="en-US" sz="1400" dirty="0">
              <a:ea typeface="Calibri"/>
              <a:cs typeface="Calibri"/>
            </a:endParaRPr>
          </a:p>
          <a:p>
            <a:r>
              <a:rPr lang="en-US" sz="1400" dirty="0"/>
              <a:t>Tailoring promotions and infrastructure support to each payment method can maximize conversions</a:t>
            </a:r>
            <a:endParaRPr lang="en-US" sz="1400" dirty="0">
              <a:ea typeface="Calibri"/>
              <a:cs typeface="Calibri"/>
            </a:endParaRPr>
          </a:p>
          <a:p>
            <a:r>
              <a:rPr lang="en-US" sz="1400" dirty="0"/>
              <a:t>By aligning promotional strategies and infrastructure investments with specific purchase methods, businesses can optimize conversions and drive higher engagement with diverse customer segments.</a:t>
            </a:r>
            <a:endParaRPr lang="en-US" sz="1400" dirty="0">
              <a:ea typeface="Calibri"/>
              <a:cs typeface="Calibri"/>
            </a:endParaRPr>
          </a:p>
          <a:p>
            <a:endParaRPr lang="en-IN" sz="1400" dirty="0">
              <a:ea typeface="Calibri"/>
              <a:cs typeface="Calibri"/>
            </a:endParaRPr>
          </a:p>
        </p:txBody>
      </p:sp>
      <p:pic>
        <p:nvPicPr>
          <p:cNvPr id="5" name="Picture 4">
            <a:extLst>
              <a:ext uri="{FF2B5EF4-FFF2-40B4-BE49-F238E27FC236}">
                <a16:creationId xmlns:a16="http://schemas.microsoft.com/office/drawing/2014/main" id="{E8A62106-C2C3-EF65-6AEB-5E289BB3BD2A}"/>
              </a:ext>
            </a:extLst>
          </p:cNvPr>
          <p:cNvPicPr>
            <a:picLocks noChangeAspect="1"/>
          </p:cNvPicPr>
          <p:nvPr/>
        </p:nvPicPr>
        <p:blipFill>
          <a:blip r:embed="rId2"/>
          <a:stretch>
            <a:fillRect/>
          </a:stretch>
        </p:blipFill>
        <p:spPr>
          <a:xfrm>
            <a:off x="6742178" y="2660904"/>
            <a:ext cx="4804510" cy="3950438"/>
          </a:xfrm>
          <a:prstGeom prst="rect">
            <a:avLst/>
          </a:prstGeom>
        </p:spPr>
      </p:pic>
    </p:spTree>
    <p:extLst>
      <p:ext uri="{BB962C8B-B14F-4D97-AF65-F5344CB8AC3E}">
        <p14:creationId xmlns:p14="http://schemas.microsoft.com/office/powerpoint/2010/main" val="204999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C62DB3-51A1-D12A-7701-2727FC3E7E81}"/>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C8791-D95E-7093-B45F-7E5B729626A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b="1" dirty="0">
                <a:solidFill>
                  <a:schemeClr val="bg1"/>
                </a:solidFill>
                <a:latin typeface="Lato Black" panose="020F0A02020204030203" pitchFamily="34" charset="0"/>
              </a:rPr>
              <a:t>Excel Dashboard</a:t>
            </a:r>
            <a:endParaRPr lang="en-US" sz="4000" b="1" kern="1200" dirty="0">
              <a:solidFill>
                <a:schemeClr val="bg1"/>
              </a:solidFill>
              <a:latin typeface="Lato Black" panose="020F0A02020204030203" pitchFamily="34" charset="0"/>
            </a:endParaRPr>
          </a:p>
        </p:txBody>
      </p:sp>
      <p:pic>
        <p:nvPicPr>
          <p:cNvPr id="13" name="Content Placeholder 12">
            <a:extLst>
              <a:ext uri="{FF2B5EF4-FFF2-40B4-BE49-F238E27FC236}">
                <a16:creationId xmlns:a16="http://schemas.microsoft.com/office/drawing/2014/main" id="{3B4FDC50-4D6B-40A8-806E-20DD0CCEBD6F}"/>
              </a:ext>
            </a:extLst>
          </p:cNvPr>
          <p:cNvPicPr>
            <a:picLocks noGrp="1" noChangeAspect="1"/>
          </p:cNvPicPr>
          <p:nvPr>
            <p:ph idx="1"/>
          </p:nvPr>
        </p:nvPicPr>
        <p:blipFill>
          <a:blip r:embed="rId2"/>
          <a:srcRect l="2251" t="28572" r="1436" b="5608"/>
          <a:stretch/>
        </p:blipFill>
        <p:spPr>
          <a:xfrm>
            <a:off x="0" y="1641987"/>
            <a:ext cx="12192000" cy="5216013"/>
          </a:xfrm>
          <a:prstGeom prst="rect">
            <a:avLst/>
          </a:prstGeom>
        </p:spPr>
      </p:pic>
    </p:spTree>
    <p:extLst>
      <p:ext uri="{BB962C8B-B14F-4D97-AF65-F5344CB8AC3E}">
        <p14:creationId xmlns:p14="http://schemas.microsoft.com/office/powerpoint/2010/main" val="1288534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5D878-8B34-47DD-A7F4-0D0EA1FCEAB6}"/>
              </a:ext>
            </a:extLst>
          </p:cNvPr>
          <p:cNvSpPr>
            <a:spLocks noGrp="1"/>
          </p:cNvSpPr>
          <p:nvPr>
            <p:ph type="title"/>
          </p:nvPr>
        </p:nvSpPr>
        <p:spPr>
          <a:xfrm>
            <a:off x="638882" y="264094"/>
            <a:ext cx="11012344" cy="869173"/>
          </a:xfrm>
        </p:spPr>
        <p:txBody>
          <a:bodyPr vert="horz" lIns="91440" tIns="45720" rIns="91440" bIns="45720" rtlCol="0" anchor="b">
            <a:normAutofit/>
          </a:bodyPr>
          <a:lstStyle/>
          <a:p>
            <a:pPr algn="ctr"/>
            <a:r>
              <a:rPr lang="en-US" sz="4000" dirty="0">
                <a:latin typeface="Lato Black" panose="020F0A02020204030203" pitchFamily="34" charset="0"/>
              </a:rPr>
              <a:t>Power</a:t>
            </a:r>
            <a:r>
              <a:rPr lang="en-US" sz="4000" kern="1200" dirty="0">
                <a:latin typeface="Lato Black" panose="020F0A02020204030203" pitchFamily="34" charset="0"/>
              </a:rPr>
              <a:t> </a:t>
            </a:r>
            <a:r>
              <a:rPr lang="en-US" sz="4000" dirty="0">
                <a:latin typeface="Lato Black" panose="020F0A02020204030203" pitchFamily="34" charset="0"/>
              </a:rPr>
              <a:t>BI </a:t>
            </a:r>
            <a:r>
              <a:rPr lang="en-US" sz="4000" kern="1200" dirty="0">
                <a:latin typeface="Lato Black" panose="020F0A02020204030203" pitchFamily="34" charset="0"/>
              </a:rPr>
              <a:t>Dashboard</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5DAEC53-D57B-88DC-FC2A-1551FEF341B4}"/>
              </a:ext>
            </a:extLst>
          </p:cNvPr>
          <p:cNvPicPr>
            <a:picLocks noChangeAspect="1"/>
          </p:cNvPicPr>
          <p:nvPr/>
        </p:nvPicPr>
        <p:blipFill>
          <a:blip r:embed="rId2"/>
          <a:stretch>
            <a:fillRect/>
          </a:stretch>
        </p:blipFill>
        <p:spPr>
          <a:xfrm>
            <a:off x="0" y="1397360"/>
            <a:ext cx="12192000" cy="5196545"/>
          </a:xfrm>
          <a:prstGeom prst="rect">
            <a:avLst/>
          </a:prstGeom>
        </p:spPr>
      </p:pic>
    </p:spTree>
    <p:extLst>
      <p:ext uri="{BB962C8B-B14F-4D97-AF65-F5344CB8AC3E}">
        <p14:creationId xmlns:p14="http://schemas.microsoft.com/office/powerpoint/2010/main" val="195061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C2F3B1-136B-8C92-9138-CE4D199E18B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581C5-D554-EA6D-42FF-A6DC054D1A94}"/>
              </a:ext>
            </a:extLst>
          </p:cNvPr>
          <p:cNvSpPr>
            <a:spLocks noGrp="1"/>
          </p:cNvSpPr>
          <p:nvPr>
            <p:ph type="title"/>
          </p:nvPr>
        </p:nvSpPr>
        <p:spPr>
          <a:xfrm>
            <a:off x="638882" y="184061"/>
            <a:ext cx="10992680" cy="946649"/>
          </a:xfrm>
        </p:spPr>
        <p:txBody>
          <a:bodyPr vert="horz" lIns="91440" tIns="45720" rIns="91440" bIns="45720" rtlCol="0" anchor="b">
            <a:normAutofit/>
          </a:bodyPr>
          <a:lstStyle/>
          <a:p>
            <a:pPr algn="ctr"/>
            <a:r>
              <a:rPr lang="en-US" sz="4000" b="1" kern="1200" dirty="0">
                <a:solidFill>
                  <a:schemeClr val="tx1"/>
                </a:solidFill>
                <a:latin typeface="Lato Black" panose="020F0A02020204030203" pitchFamily="34" charset="0"/>
              </a:rPr>
              <a:t>Tableau Dashboard</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546F0AE-3559-86E1-EF95-E941B5CA0DC3}"/>
              </a:ext>
            </a:extLst>
          </p:cNvPr>
          <p:cNvPicPr>
            <a:picLocks noGrp="1" noChangeAspect="1"/>
          </p:cNvPicPr>
          <p:nvPr>
            <p:ph idx="1"/>
          </p:nvPr>
        </p:nvPicPr>
        <p:blipFill>
          <a:blip r:embed="rId2"/>
          <a:srcRect l="8998" r="10352" b="2778"/>
          <a:stretch/>
        </p:blipFill>
        <p:spPr>
          <a:xfrm>
            <a:off x="0" y="1314771"/>
            <a:ext cx="12192000" cy="5272841"/>
          </a:xfrm>
          <a:prstGeom prst="rect">
            <a:avLst/>
          </a:prstGeom>
        </p:spPr>
      </p:pic>
    </p:spTree>
    <p:extLst>
      <p:ext uri="{BB962C8B-B14F-4D97-AF65-F5344CB8AC3E}">
        <p14:creationId xmlns:p14="http://schemas.microsoft.com/office/powerpoint/2010/main" val="210569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34DBFB-2482-0C4D-682F-599F0DECC237}"/>
              </a:ext>
            </a:extLst>
          </p:cNvPr>
          <p:cNvSpPr txBox="1"/>
          <p:nvPr/>
        </p:nvSpPr>
        <p:spPr>
          <a:xfrm>
            <a:off x="638881" y="427113"/>
            <a:ext cx="8583777" cy="1325782"/>
          </a:xfrm>
          <a:prstGeom prst="rect">
            <a:avLst/>
          </a:prstGeom>
        </p:spPr>
        <p:txBody>
          <a:bodyPr vert="horz" lIns="91440" tIns="45720" rIns="91440" bIns="45720" rtlCol="0" anchor="b">
            <a:normAutofit fontScale="70000" lnSpcReduction="20000"/>
          </a:bodyPr>
          <a:lstStyle/>
          <a:p>
            <a:pPr>
              <a:lnSpc>
                <a:spcPct val="90000"/>
              </a:lnSpc>
              <a:spcBef>
                <a:spcPct val="0"/>
              </a:spcBef>
              <a:spcAft>
                <a:spcPts val="600"/>
              </a:spcAft>
            </a:pPr>
            <a:r>
              <a:rPr lang="en-US" sz="4600" b="1" kern="1200" dirty="0">
                <a:solidFill>
                  <a:schemeClr val="tx1"/>
                </a:solidFill>
                <a:latin typeface="Lato Black" panose="020F0A02020204030203" pitchFamily="34" charset="0"/>
                <a:ea typeface="+mj-ea"/>
                <a:cs typeface="+mj-cs"/>
              </a:rPr>
              <a:t>SQL Query:</a:t>
            </a:r>
          </a:p>
          <a:p>
            <a:pPr>
              <a:lnSpc>
                <a:spcPct val="90000"/>
              </a:lnSpc>
              <a:spcBef>
                <a:spcPct val="0"/>
              </a:spcBef>
              <a:spcAft>
                <a:spcPts val="600"/>
              </a:spcAft>
            </a:pPr>
            <a:endParaRPr lang="en-US" sz="4600" kern="1200" dirty="0">
              <a:solidFill>
                <a:schemeClr val="tx1"/>
              </a:solidFill>
              <a:latin typeface="+mj-lt"/>
              <a:ea typeface="+mj-ea"/>
              <a:cs typeface="+mj-cs"/>
            </a:endParaRPr>
          </a:p>
          <a:p>
            <a:pPr marL="285750" indent="-285750">
              <a:lnSpc>
                <a:spcPct val="90000"/>
              </a:lnSpc>
              <a:spcBef>
                <a:spcPct val="0"/>
              </a:spcBef>
              <a:spcAft>
                <a:spcPts val="600"/>
              </a:spcAft>
            </a:pPr>
            <a:r>
              <a:rPr lang="en-US" sz="4600" b="1" kern="1200" dirty="0">
                <a:solidFill>
                  <a:schemeClr val="tx1"/>
                </a:solidFill>
                <a:latin typeface="+mj-lt"/>
                <a:ea typeface="+mj-ea"/>
                <a:cs typeface="+mj-cs"/>
              </a:rPr>
              <a:t>KPI Total Sales (MTD, QTD, YTD)</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EE35E5-3682-DCBB-D79D-0790336817E4}"/>
              </a:ext>
            </a:extLst>
          </p:cNvPr>
          <p:cNvPicPr>
            <a:picLocks noChangeAspect="1"/>
          </p:cNvPicPr>
          <p:nvPr/>
        </p:nvPicPr>
        <p:blipFill>
          <a:blip r:embed="rId2"/>
          <a:srcRect t="14166" r="34375" b="9305"/>
          <a:stretch/>
        </p:blipFill>
        <p:spPr>
          <a:xfrm>
            <a:off x="481781" y="1927123"/>
            <a:ext cx="11387131" cy="4503764"/>
          </a:xfrm>
          <a:prstGeom prst="rect">
            <a:avLst/>
          </a:prstGeom>
        </p:spPr>
      </p:pic>
    </p:spTree>
    <p:extLst>
      <p:ext uri="{BB962C8B-B14F-4D97-AF65-F5344CB8AC3E}">
        <p14:creationId xmlns:p14="http://schemas.microsoft.com/office/powerpoint/2010/main" val="183268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DA9B9D-E08D-2CF3-AD93-7D9858AA925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A8B1B3-DBD9-6AAF-FC82-66A1D74DB251}"/>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Lato Black" panose="020F0A02020204030203" pitchFamily="34" charset="0"/>
                <a:ea typeface="+mj-ea"/>
                <a:cs typeface="+mj-cs"/>
              </a:rPr>
              <a:t>Product Wise Sales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5CD1B20-3650-02E9-1A5E-68B7A51B4474}"/>
              </a:ext>
            </a:extLst>
          </p:cNvPr>
          <p:cNvPicPr>
            <a:picLocks noChangeAspect="1"/>
          </p:cNvPicPr>
          <p:nvPr/>
        </p:nvPicPr>
        <p:blipFill>
          <a:blip r:embed="rId2"/>
          <a:srcRect t="14584" r="20703" b="18939"/>
          <a:stretch/>
        </p:blipFill>
        <p:spPr>
          <a:xfrm>
            <a:off x="320040" y="2283014"/>
            <a:ext cx="5614416" cy="4117785"/>
          </a:xfrm>
          <a:prstGeom prst="rect">
            <a:avLst/>
          </a:prstGeom>
        </p:spPr>
      </p:pic>
      <p:pic>
        <p:nvPicPr>
          <p:cNvPr id="4" name="Picture 3">
            <a:extLst>
              <a:ext uri="{FF2B5EF4-FFF2-40B4-BE49-F238E27FC236}">
                <a16:creationId xmlns:a16="http://schemas.microsoft.com/office/drawing/2014/main" id="{7D5F93EA-DE3D-936F-9B3E-B3DFA2498BBD}"/>
              </a:ext>
            </a:extLst>
          </p:cNvPr>
          <p:cNvPicPr>
            <a:picLocks noChangeAspect="1"/>
          </p:cNvPicPr>
          <p:nvPr/>
        </p:nvPicPr>
        <p:blipFill>
          <a:blip r:embed="rId3"/>
          <a:srcRect t="13889" r="24453" b="28888"/>
          <a:stretch/>
        </p:blipFill>
        <p:spPr>
          <a:xfrm>
            <a:off x="6254496" y="2283014"/>
            <a:ext cx="5614416" cy="4117785"/>
          </a:xfrm>
          <a:prstGeom prst="rect">
            <a:avLst/>
          </a:prstGeom>
        </p:spPr>
      </p:pic>
    </p:spTree>
    <p:extLst>
      <p:ext uri="{BB962C8B-B14F-4D97-AF65-F5344CB8AC3E}">
        <p14:creationId xmlns:p14="http://schemas.microsoft.com/office/powerpoint/2010/main" val="134064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223F-C6B6-E73A-A964-1B05A5535F37}"/>
              </a:ext>
            </a:extLst>
          </p:cNvPr>
          <p:cNvSpPr>
            <a:spLocks noGrp="1"/>
          </p:cNvSpPr>
          <p:nvPr>
            <p:ph type="title"/>
          </p:nvPr>
        </p:nvSpPr>
        <p:spPr>
          <a:xfrm>
            <a:off x="1097280" y="286603"/>
            <a:ext cx="10058400" cy="488901"/>
          </a:xfrm>
        </p:spPr>
        <p:txBody>
          <a:bodyPr>
            <a:normAutofit fontScale="90000"/>
          </a:bodyPr>
          <a:lstStyle/>
          <a:p>
            <a:r>
              <a:rPr lang="en-IN" b="1" u="sng" dirty="0"/>
              <a:t>Index </a:t>
            </a:r>
          </a:p>
        </p:txBody>
      </p:sp>
      <p:graphicFrame>
        <p:nvGraphicFramePr>
          <p:cNvPr id="41" name="Content Placeholder 2">
            <a:extLst>
              <a:ext uri="{FF2B5EF4-FFF2-40B4-BE49-F238E27FC236}">
                <a16:creationId xmlns:a16="http://schemas.microsoft.com/office/drawing/2014/main" id="{483148B5-FAB1-BC5E-FEFF-A11F94ABA62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53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B4A04E-A21A-0BE4-BB9D-720C6E9F84A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FEEF536-FA75-6F1E-72EC-73B3DE2AEE56}"/>
              </a:ext>
            </a:extLst>
          </p:cNvPr>
          <p:cNvSpPr txBox="1"/>
          <p:nvPr/>
        </p:nvSpPr>
        <p:spPr>
          <a:xfrm>
            <a:off x="638881" y="417576"/>
            <a:ext cx="10909640" cy="98843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chemeClr val="tx1"/>
                </a:solidFill>
                <a:latin typeface="Lato Black" panose="020F0A02020204030203" pitchFamily="34" charset="0"/>
                <a:ea typeface="+mj-ea"/>
                <a:cs typeface="+mj-cs"/>
              </a:rPr>
              <a:t>Sales  Growth :</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58BBCA-68ED-3192-D803-3E582C490686}"/>
              </a:ext>
            </a:extLst>
          </p:cNvPr>
          <p:cNvPicPr>
            <a:picLocks noChangeAspect="1"/>
          </p:cNvPicPr>
          <p:nvPr/>
        </p:nvPicPr>
        <p:blipFill>
          <a:blip r:embed="rId2"/>
          <a:srcRect t="14584" r="20703" b="18939"/>
          <a:stretch/>
        </p:blipFill>
        <p:spPr>
          <a:xfrm>
            <a:off x="1366684" y="2079184"/>
            <a:ext cx="9448800" cy="4361240"/>
          </a:xfrm>
          <a:prstGeom prst="rect">
            <a:avLst/>
          </a:prstGeom>
        </p:spPr>
      </p:pic>
    </p:spTree>
    <p:extLst>
      <p:ext uri="{BB962C8B-B14F-4D97-AF65-F5344CB8AC3E}">
        <p14:creationId xmlns:p14="http://schemas.microsoft.com/office/powerpoint/2010/main" val="355246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940F8D-00A4-888B-CA94-D8C3949F8CE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A02858-09F2-F11A-1217-5C12568D5E6D}"/>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chemeClr val="bg1"/>
                </a:solidFill>
                <a:latin typeface="Lato Black" panose="020F0A02020204030203" pitchFamily="34" charset="0"/>
                <a:ea typeface="+mj-ea"/>
                <a:cs typeface="+mj-cs"/>
              </a:rPr>
              <a:t>Daily</a:t>
            </a:r>
            <a:r>
              <a:rPr lang="en-US" sz="6600" kern="1200" dirty="0">
                <a:solidFill>
                  <a:schemeClr val="tx1"/>
                </a:solidFill>
                <a:latin typeface="+mj-lt"/>
                <a:ea typeface="+mj-ea"/>
                <a:cs typeface="+mj-cs"/>
              </a:rPr>
              <a:t> </a:t>
            </a:r>
            <a:r>
              <a:rPr lang="en-US" sz="4000" b="1" kern="1200" dirty="0">
                <a:solidFill>
                  <a:schemeClr val="tx1"/>
                </a:solidFill>
                <a:latin typeface="Lato Black" panose="020F0A02020204030203" pitchFamily="34" charset="0"/>
                <a:ea typeface="+mj-ea"/>
                <a:cs typeface="+mj-cs"/>
              </a:rPr>
              <a:t>Sales Trend :</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DEF744-EB79-21B2-C25B-A68ED261D669}"/>
              </a:ext>
            </a:extLst>
          </p:cNvPr>
          <p:cNvPicPr>
            <a:picLocks noChangeAspect="1"/>
          </p:cNvPicPr>
          <p:nvPr/>
        </p:nvPicPr>
        <p:blipFill>
          <a:blip r:embed="rId2"/>
          <a:srcRect t="14722" r="20625" b="13056"/>
          <a:stretch/>
        </p:blipFill>
        <p:spPr>
          <a:xfrm>
            <a:off x="983226" y="2324740"/>
            <a:ext cx="10304207" cy="4352740"/>
          </a:xfrm>
          <a:prstGeom prst="rect">
            <a:avLst/>
          </a:prstGeom>
        </p:spPr>
      </p:pic>
    </p:spTree>
    <p:extLst>
      <p:ext uri="{BB962C8B-B14F-4D97-AF65-F5344CB8AC3E}">
        <p14:creationId xmlns:p14="http://schemas.microsoft.com/office/powerpoint/2010/main" val="2057751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F2D796-D0ED-5F86-0295-1BEAFA2D937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BCE69A-3960-EF1E-E633-416FE315BD13}"/>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Lato Black" panose="020F0A02020204030203" pitchFamily="34" charset="0"/>
                <a:ea typeface="+mj-ea"/>
                <a:cs typeface="+mj-cs"/>
              </a:rPr>
              <a:t>State Wise Sales :</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D99967-3AED-B9E4-1F9F-F7D6E1E71C3A}"/>
              </a:ext>
            </a:extLst>
          </p:cNvPr>
          <p:cNvPicPr>
            <a:picLocks noChangeAspect="1"/>
          </p:cNvPicPr>
          <p:nvPr/>
        </p:nvPicPr>
        <p:blipFill>
          <a:blip r:embed="rId2"/>
          <a:srcRect t="13889" r="22344" b="9444"/>
          <a:stretch/>
        </p:blipFill>
        <p:spPr>
          <a:xfrm>
            <a:off x="638881" y="2163098"/>
            <a:ext cx="10909639" cy="4694902"/>
          </a:xfrm>
          <a:prstGeom prst="rect">
            <a:avLst/>
          </a:prstGeom>
        </p:spPr>
      </p:pic>
    </p:spTree>
    <p:extLst>
      <p:ext uri="{BB962C8B-B14F-4D97-AF65-F5344CB8AC3E}">
        <p14:creationId xmlns:p14="http://schemas.microsoft.com/office/powerpoint/2010/main" val="289454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584D13-BE36-8D70-FE0E-AAE264BA06A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20CCC2-4E64-F1E1-5CC1-908604887884}"/>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Lato Black" panose="020F0A02020204030203" pitchFamily="34" charset="0"/>
                <a:ea typeface="+mj-ea"/>
                <a:cs typeface="+mj-cs"/>
              </a:rPr>
              <a:t>Top 5 Stores :</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BCEC50-6D87-BDFC-F55C-8A154527BEA9}"/>
              </a:ext>
            </a:extLst>
          </p:cNvPr>
          <p:cNvPicPr>
            <a:picLocks noChangeAspect="1"/>
          </p:cNvPicPr>
          <p:nvPr/>
        </p:nvPicPr>
        <p:blipFill>
          <a:blip r:embed="rId2"/>
          <a:srcRect t="14305" r="31094" b="23889"/>
          <a:stretch/>
        </p:blipFill>
        <p:spPr>
          <a:xfrm>
            <a:off x="638881" y="2345780"/>
            <a:ext cx="10909640" cy="4094644"/>
          </a:xfrm>
          <a:prstGeom prst="rect">
            <a:avLst/>
          </a:prstGeom>
        </p:spPr>
      </p:pic>
    </p:spTree>
    <p:extLst>
      <p:ext uri="{BB962C8B-B14F-4D97-AF65-F5344CB8AC3E}">
        <p14:creationId xmlns:p14="http://schemas.microsoft.com/office/powerpoint/2010/main" val="169763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7C346F-397D-B5B7-7081-3BB7D440D08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A565B70-3A29-AF65-5AC7-4163734009DE}"/>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Lato Black" panose="020F0A02020204030203" pitchFamily="34" charset="0"/>
                <a:ea typeface="+mj-ea"/>
                <a:cs typeface="+mj-cs"/>
              </a:rPr>
              <a:t>Region  Wise Sales :</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096369-B7AA-6696-89E9-C16F7EBDE978}"/>
              </a:ext>
            </a:extLst>
          </p:cNvPr>
          <p:cNvPicPr>
            <a:picLocks noChangeAspect="1"/>
          </p:cNvPicPr>
          <p:nvPr/>
        </p:nvPicPr>
        <p:blipFill>
          <a:blip r:embed="rId2"/>
          <a:srcRect t="13750" r="29453" b="24445"/>
          <a:stretch/>
        </p:blipFill>
        <p:spPr>
          <a:xfrm>
            <a:off x="638880" y="2084546"/>
            <a:ext cx="10909639" cy="4355878"/>
          </a:xfrm>
          <a:prstGeom prst="rect">
            <a:avLst/>
          </a:prstGeom>
        </p:spPr>
      </p:pic>
    </p:spTree>
    <p:extLst>
      <p:ext uri="{BB962C8B-B14F-4D97-AF65-F5344CB8AC3E}">
        <p14:creationId xmlns:p14="http://schemas.microsoft.com/office/powerpoint/2010/main" val="3646137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AF9865-BA17-AE18-DD65-DA4EF02E7A2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F081D8F-28BD-F717-4CAA-EFDC8B07EC74}"/>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Lato Black" panose="020F0A02020204030203" pitchFamily="34" charset="0"/>
                <a:ea typeface="+mj-ea"/>
                <a:cs typeface="+mj-cs"/>
              </a:rPr>
              <a:t>Total Inventory Sales :</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DE3214-79A1-13F9-2642-9A4552C326E1}"/>
              </a:ext>
            </a:extLst>
          </p:cNvPr>
          <p:cNvPicPr>
            <a:picLocks noChangeAspect="1"/>
          </p:cNvPicPr>
          <p:nvPr/>
        </p:nvPicPr>
        <p:blipFill>
          <a:blip r:embed="rId2"/>
          <a:srcRect t="13889" r="30625" b="12778"/>
          <a:stretch/>
        </p:blipFill>
        <p:spPr>
          <a:xfrm>
            <a:off x="717755" y="2337324"/>
            <a:ext cx="10830766" cy="4103100"/>
          </a:xfrm>
          <a:prstGeom prst="rect">
            <a:avLst/>
          </a:prstGeom>
        </p:spPr>
      </p:pic>
    </p:spTree>
    <p:extLst>
      <p:ext uri="{BB962C8B-B14F-4D97-AF65-F5344CB8AC3E}">
        <p14:creationId xmlns:p14="http://schemas.microsoft.com/office/powerpoint/2010/main" val="2962588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0E3FFF-DE63-2739-0373-B406187DB4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5FC200-14B4-EF42-7EAF-F953F777F968}"/>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Lato Black" panose="020F0A02020204030203" pitchFamily="34" charset="0"/>
                <a:ea typeface="+mj-ea"/>
                <a:cs typeface="+mj-cs"/>
              </a:rPr>
              <a:t>Inventory Values: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253909-2A62-D7FC-5CDF-C8392B9672A4}"/>
              </a:ext>
            </a:extLst>
          </p:cNvPr>
          <p:cNvPicPr>
            <a:picLocks noChangeAspect="1"/>
          </p:cNvPicPr>
          <p:nvPr/>
        </p:nvPicPr>
        <p:blipFill>
          <a:blip r:embed="rId2"/>
          <a:srcRect t="14445" r="23281" b="13472"/>
          <a:stretch/>
        </p:blipFill>
        <p:spPr>
          <a:xfrm>
            <a:off x="638881" y="2327492"/>
            <a:ext cx="10909640" cy="4112932"/>
          </a:xfrm>
          <a:prstGeom prst="rect">
            <a:avLst/>
          </a:prstGeom>
        </p:spPr>
      </p:pic>
    </p:spTree>
    <p:extLst>
      <p:ext uri="{BB962C8B-B14F-4D97-AF65-F5344CB8AC3E}">
        <p14:creationId xmlns:p14="http://schemas.microsoft.com/office/powerpoint/2010/main" val="304325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1B11F7-70FB-FA0B-D082-967FC179F62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78FCEA-9D03-0B3F-88FF-2D5A675D9653}"/>
              </a:ext>
            </a:extLst>
          </p:cNvPr>
          <p:cNvSpPr txBox="1"/>
          <p:nvPr/>
        </p:nvSpPr>
        <p:spPr>
          <a:xfrm>
            <a:off x="4498847" y="502920"/>
            <a:ext cx="7050024"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t>Over stock, Out Stock , Under stock: </a:t>
            </a:r>
          </a:p>
          <a:p>
            <a:pPr indent="-228600">
              <a:lnSpc>
                <a:spcPct val="90000"/>
              </a:lnSpc>
              <a:spcAft>
                <a:spcPts val="600"/>
              </a:spcAft>
              <a:buFont typeface="Arial" panose="020B0604020202020204" pitchFamily="34" charset="0"/>
              <a:buChar char="•"/>
            </a:pPr>
            <a:r>
              <a:rPr lang="en-US" sz="2200" dirty="0"/>
              <a:t>(In-stock = Inventory in hand &gt;= 0), Out-of-stock = Inventory in hand &lt; 0                                                          Under-stock = Inventory in hand &lt; Stock quantity)</a:t>
            </a:r>
          </a:p>
        </p:txBody>
      </p:sp>
      <p:pic>
        <p:nvPicPr>
          <p:cNvPr id="5" name="Picture 4">
            <a:extLst>
              <a:ext uri="{FF2B5EF4-FFF2-40B4-BE49-F238E27FC236}">
                <a16:creationId xmlns:a16="http://schemas.microsoft.com/office/drawing/2014/main" id="{D0F76078-10D2-4FB8-D270-D50E970DD755}"/>
              </a:ext>
            </a:extLst>
          </p:cNvPr>
          <p:cNvPicPr>
            <a:picLocks noChangeAspect="1"/>
          </p:cNvPicPr>
          <p:nvPr/>
        </p:nvPicPr>
        <p:blipFill>
          <a:blip r:embed="rId2"/>
          <a:srcRect t="14166" r="17343" b="12639"/>
          <a:stretch/>
        </p:blipFill>
        <p:spPr>
          <a:xfrm>
            <a:off x="747251" y="2011680"/>
            <a:ext cx="10801619" cy="4389120"/>
          </a:xfrm>
          <a:prstGeom prst="rect">
            <a:avLst/>
          </a:prstGeom>
        </p:spPr>
      </p:pic>
    </p:spTree>
    <p:extLst>
      <p:ext uri="{BB962C8B-B14F-4D97-AF65-F5344CB8AC3E}">
        <p14:creationId xmlns:p14="http://schemas.microsoft.com/office/powerpoint/2010/main" val="2923019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DB75F5-965A-850E-0EC5-1C012342F6C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94E6B2-CD13-44C2-F3B8-4E2FA238A351}"/>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Lato Black" panose="020F0A02020204030203" pitchFamily="34" charset="0"/>
                <a:ea typeface="+mj-ea"/>
                <a:cs typeface="+mj-cs"/>
              </a:rPr>
              <a:t>Purchase Method Wise Sales: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F3CA9F-6A17-ADF1-FF6C-572C839EB56E}"/>
              </a:ext>
            </a:extLst>
          </p:cNvPr>
          <p:cNvPicPr>
            <a:picLocks noChangeAspect="1"/>
          </p:cNvPicPr>
          <p:nvPr/>
        </p:nvPicPr>
        <p:blipFill>
          <a:blip r:embed="rId2"/>
          <a:srcRect t="14166" r="17343" b="12639"/>
          <a:stretch/>
        </p:blipFill>
        <p:spPr>
          <a:xfrm>
            <a:off x="320040" y="2283014"/>
            <a:ext cx="5614416" cy="4117786"/>
          </a:xfrm>
          <a:prstGeom prst="rect">
            <a:avLst/>
          </a:prstGeom>
        </p:spPr>
      </p:pic>
      <p:pic>
        <p:nvPicPr>
          <p:cNvPr id="4" name="Picture 3">
            <a:extLst>
              <a:ext uri="{FF2B5EF4-FFF2-40B4-BE49-F238E27FC236}">
                <a16:creationId xmlns:a16="http://schemas.microsoft.com/office/drawing/2014/main" id="{7A5E327C-E5B2-E6D8-8428-AFEB8324E756}"/>
              </a:ext>
            </a:extLst>
          </p:cNvPr>
          <p:cNvPicPr>
            <a:picLocks noChangeAspect="1"/>
          </p:cNvPicPr>
          <p:nvPr/>
        </p:nvPicPr>
        <p:blipFill>
          <a:blip r:embed="rId3"/>
          <a:srcRect t="14027" r="15000" b="11667"/>
          <a:stretch/>
        </p:blipFill>
        <p:spPr>
          <a:xfrm>
            <a:off x="6254496" y="2283014"/>
            <a:ext cx="5614416" cy="4117786"/>
          </a:xfrm>
          <a:prstGeom prst="rect">
            <a:avLst/>
          </a:prstGeom>
        </p:spPr>
      </p:pic>
    </p:spTree>
    <p:extLst>
      <p:ext uri="{BB962C8B-B14F-4D97-AF65-F5344CB8AC3E}">
        <p14:creationId xmlns:p14="http://schemas.microsoft.com/office/powerpoint/2010/main" val="152015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18A9A-F46C-4048-24AB-485316D6DBC7}"/>
              </a:ext>
            </a:extLst>
          </p:cNvPr>
          <p:cNvSpPr>
            <a:spLocks noGrp="1"/>
          </p:cNvSpPr>
          <p:nvPr>
            <p:ph type="title"/>
          </p:nvPr>
        </p:nvSpPr>
        <p:spPr>
          <a:xfrm>
            <a:off x="630936" y="640080"/>
            <a:ext cx="4818888" cy="1481328"/>
          </a:xfrm>
        </p:spPr>
        <p:txBody>
          <a:bodyPr anchor="b">
            <a:normAutofit/>
          </a:bodyPr>
          <a:lstStyle/>
          <a:p>
            <a:r>
              <a:rPr lang="en-IN" sz="4000" b="1" dirty="0">
                <a:latin typeface="Lato Black" panose="020F0A02020204030203" pitchFamily="34" charset="0"/>
              </a:rPr>
              <a:t>Recommendations:</a:t>
            </a:r>
            <a:endParaRPr lang="en-IN" sz="4000" b="1" dirty="0">
              <a:latin typeface="Lato Black" panose="020F0A02020204030203" pitchFamily="34" charset="0"/>
              <a:ea typeface="Calibri Light"/>
              <a:cs typeface="Calibri Light"/>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9060A-86D9-ECFE-F686-392FC8D38F60}"/>
              </a:ext>
            </a:extLst>
          </p:cNvPr>
          <p:cNvSpPr>
            <a:spLocks noGrp="1"/>
          </p:cNvSpPr>
          <p:nvPr>
            <p:ph idx="1"/>
          </p:nvPr>
        </p:nvSpPr>
        <p:spPr>
          <a:xfrm>
            <a:off x="645313" y="2531506"/>
            <a:ext cx="7047378" cy="4223608"/>
          </a:xfrm>
        </p:spPr>
        <p:txBody>
          <a:bodyPr vert="horz" lIns="91440" tIns="45720" rIns="91440" bIns="45720" rtlCol="0" anchor="t">
            <a:noAutofit/>
          </a:bodyPr>
          <a:lstStyle/>
          <a:p>
            <a:pPr marL="0" indent="0">
              <a:buNone/>
            </a:pPr>
            <a:r>
              <a:rPr lang="en-IN" sz="1400" dirty="0"/>
              <a:t> </a:t>
            </a:r>
            <a:endParaRPr lang="en-IN" sz="1400" dirty="0">
              <a:ea typeface="Calibri"/>
              <a:cs typeface="Calibri"/>
            </a:endParaRPr>
          </a:p>
          <a:p>
            <a:pPr marL="0" indent="0">
              <a:buNone/>
            </a:pPr>
            <a:r>
              <a:rPr lang="en-US" sz="1400" dirty="0"/>
              <a:t>Develop personalized promotions for top customer segments to boost growth.</a:t>
            </a:r>
            <a:endParaRPr lang="en-US" sz="1400" dirty="0">
              <a:ea typeface="Calibri"/>
              <a:cs typeface="Calibri"/>
            </a:endParaRPr>
          </a:p>
          <a:p>
            <a:pPr marL="342900" indent="-342900">
              <a:buAutoNum type="arabicParenR"/>
            </a:pPr>
            <a:r>
              <a:rPr lang="en-US" sz="1600" b="1" u="sng" dirty="0"/>
              <a:t>Total Sale  </a:t>
            </a:r>
            <a:endParaRPr lang="en-US" sz="1600" b="1" u="sng" dirty="0">
              <a:ea typeface="Calibri"/>
              <a:cs typeface="Calibri"/>
            </a:endParaRPr>
          </a:p>
          <a:p>
            <a:pPr lvl="1"/>
            <a:r>
              <a:rPr lang="en-US" sz="1400" dirty="0"/>
              <a:t>Optimize lead-to-sale conversion for a stronger impact on MTD and QTD performance</a:t>
            </a:r>
            <a:endParaRPr lang="en-US" sz="1400" dirty="0">
              <a:ea typeface="Calibri"/>
              <a:cs typeface="Calibri"/>
            </a:endParaRPr>
          </a:p>
          <a:p>
            <a:pPr lvl="1"/>
            <a:r>
              <a:rPr lang="en-US" sz="1400" dirty="0"/>
              <a:t>Offer incentives like limited-time discounts to convert prospects into customers quickly.</a:t>
            </a:r>
            <a:endParaRPr lang="en-US" sz="1400" dirty="0">
              <a:ea typeface="Calibri"/>
              <a:cs typeface="Calibri"/>
            </a:endParaRPr>
          </a:p>
          <a:p>
            <a:pPr lvl="1"/>
            <a:r>
              <a:rPr lang="en-US" sz="1400" dirty="0"/>
              <a:t>Use YTD trends to adjust yearly goals and resource allocation.</a:t>
            </a:r>
            <a:endParaRPr lang="en-US" sz="1400" dirty="0">
              <a:ea typeface="Calibri"/>
              <a:cs typeface="Calibri"/>
            </a:endParaRPr>
          </a:p>
          <a:p>
            <a:pPr lvl="1"/>
            <a:r>
              <a:rPr lang="en-US" sz="1400" dirty="0"/>
              <a:t>Expand into new markets or strengthen offerings in existing high-growth areas</a:t>
            </a:r>
            <a:endParaRPr lang="en-US" sz="1400" dirty="0">
              <a:ea typeface="Calibri"/>
              <a:cs typeface="Calibri"/>
            </a:endParaRPr>
          </a:p>
          <a:p>
            <a:pPr lvl="1"/>
            <a:r>
              <a:rPr lang="en-US" sz="1400" dirty="0"/>
              <a:t>Address pain points (e.g., pricing, service quality) identified in customer feedback</a:t>
            </a:r>
            <a:endParaRPr lang="en-IN" sz="1400" dirty="0">
              <a:ea typeface="Calibri"/>
              <a:cs typeface="Calibri"/>
            </a:endParaRPr>
          </a:p>
          <a:p>
            <a:pPr>
              <a:buAutoNum type="arabicParenR"/>
            </a:pPr>
            <a:r>
              <a:rPr lang="en-IN" sz="1600" b="1" u="sng" dirty="0"/>
              <a:t>Product wise KPI</a:t>
            </a:r>
            <a:endParaRPr lang="en-IN" sz="1600" b="1" u="sng" dirty="0">
              <a:ea typeface="Calibri"/>
              <a:cs typeface="Calibri"/>
            </a:endParaRPr>
          </a:p>
          <a:p>
            <a:pPr lvl="1"/>
            <a:r>
              <a:rPr lang="en-IN" sz="1400" dirty="0"/>
              <a:t>By creating Quarterly , Monthly Product</a:t>
            </a:r>
            <a:r>
              <a:rPr lang="en-IN" sz="1400" b="1" dirty="0"/>
              <a:t> wise KPI </a:t>
            </a:r>
            <a:r>
              <a:rPr lang="en-IN" sz="1400" dirty="0"/>
              <a:t>easily </a:t>
            </a:r>
            <a:r>
              <a:rPr lang="en-US" sz="1400" b="0" i="0" dirty="0">
                <a:effectLst/>
              </a:rPr>
              <a:t> identifying bottlenecks, automate your sales process for lead generation, qualification, sales pipeline analysis and nurturing, you can free up your sales team to focus on more important tasks. This can lead to increased sales and improved customer service.</a:t>
            </a:r>
            <a:endParaRPr lang="en-US" sz="1400" b="0" i="0" dirty="0">
              <a:effectLst/>
              <a:ea typeface="Calibri"/>
              <a:cs typeface="Calibri"/>
            </a:endParaRPr>
          </a:p>
          <a:p>
            <a:pPr lvl="1"/>
            <a:r>
              <a:rPr lang="en-US" sz="1400" dirty="0"/>
              <a:t>Focus on underperforming regions or products and invest in high-potential areas</a:t>
            </a:r>
            <a:endParaRPr lang="en-US" sz="1400" dirty="0">
              <a:ea typeface="Calibri"/>
              <a:cs typeface="Calibri"/>
            </a:endParaRPr>
          </a:p>
          <a:p>
            <a:pPr lvl="1"/>
            <a:r>
              <a:rPr lang="en-US" sz="1400" dirty="0"/>
              <a:t>Ensure growth aligns with the company’s capacity to manage increased demand effectively.</a:t>
            </a:r>
            <a:endParaRPr lang="en-US" sz="1400" b="0" i="0" dirty="0">
              <a:effectLst/>
              <a:ea typeface="Calibri"/>
              <a:cs typeface="Calibri"/>
            </a:endParaRPr>
          </a:p>
          <a:p>
            <a:pPr>
              <a:buAutoNum type="arabicParenR"/>
            </a:pPr>
            <a:endParaRPr lang="en-IN" sz="1400" dirty="0">
              <a:ea typeface="Calibri"/>
              <a:cs typeface="Calibri"/>
            </a:endParaRPr>
          </a:p>
        </p:txBody>
      </p:sp>
      <p:pic>
        <p:nvPicPr>
          <p:cNvPr id="16" name="Graphic 15" descr="CRM Customer Insights App">
            <a:extLst>
              <a:ext uri="{FF2B5EF4-FFF2-40B4-BE49-F238E27FC236}">
                <a16:creationId xmlns:a16="http://schemas.microsoft.com/office/drawing/2014/main" id="{E9026D16-7CD8-0D4D-298C-609443216C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4934" y="1389629"/>
            <a:ext cx="3863082" cy="4826364"/>
          </a:xfrm>
          <a:prstGeom prst="rect">
            <a:avLst/>
          </a:prstGeom>
        </p:spPr>
      </p:pic>
    </p:spTree>
    <p:extLst>
      <p:ext uri="{BB962C8B-B14F-4D97-AF65-F5344CB8AC3E}">
        <p14:creationId xmlns:p14="http://schemas.microsoft.com/office/powerpoint/2010/main" val="356784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3A862-BDEC-7924-2CEE-AD14CFC184AF}"/>
              </a:ext>
            </a:extLst>
          </p:cNvPr>
          <p:cNvSpPr>
            <a:spLocks noGrp="1"/>
          </p:cNvSpPr>
          <p:nvPr>
            <p:ph type="title"/>
          </p:nvPr>
        </p:nvSpPr>
        <p:spPr>
          <a:xfrm>
            <a:off x="838199" y="5921"/>
            <a:ext cx="6319685" cy="1942810"/>
          </a:xfrm>
        </p:spPr>
        <p:txBody>
          <a:bodyPr anchor="b">
            <a:normAutofit/>
          </a:bodyPr>
          <a:lstStyle/>
          <a:p>
            <a:r>
              <a:rPr lang="en-IN" sz="3600" b="1" dirty="0"/>
              <a:t>KPI ‘s Observations&amp; Analysis</a:t>
            </a:r>
            <a:br>
              <a:rPr lang="en-IN" sz="2800" dirty="0"/>
            </a:br>
            <a:br>
              <a:rPr lang="en-IN" sz="2800" dirty="0"/>
            </a:br>
            <a:r>
              <a:rPr lang="en-IN" sz="2400" b="1" dirty="0">
                <a:latin typeface="Lato Black" panose="020F0A02020204030203" pitchFamily="34" charset="0"/>
              </a:rPr>
              <a:t>1. Total Sale (MTD ,QTD,YTD):</a:t>
            </a:r>
            <a:br>
              <a:rPr lang="en-IN" sz="2800" dirty="0"/>
            </a:br>
            <a:endParaRPr lang="en-IN" sz="2800" dirty="0"/>
          </a:p>
        </p:txBody>
      </p:sp>
      <p:sp>
        <p:nvSpPr>
          <p:cNvPr id="3" name="Content Placeholder 2">
            <a:extLst>
              <a:ext uri="{FF2B5EF4-FFF2-40B4-BE49-F238E27FC236}">
                <a16:creationId xmlns:a16="http://schemas.microsoft.com/office/drawing/2014/main" id="{8F600814-8EFB-08CF-89FA-71C8CFA7C2FA}"/>
              </a:ext>
            </a:extLst>
          </p:cNvPr>
          <p:cNvSpPr>
            <a:spLocks noGrp="1"/>
          </p:cNvSpPr>
          <p:nvPr>
            <p:ph idx="1"/>
          </p:nvPr>
        </p:nvSpPr>
        <p:spPr>
          <a:xfrm>
            <a:off x="838199" y="1708663"/>
            <a:ext cx="6983431" cy="5144487"/>
          </a:xfrm>
        </p:spPr>
        <p:txBody>
          <a:bodyPr vert="horz" lIns="91440" tIns="45720" rIns="91440" bIns="45720" rtlCol="0" anchor="t">
            <a:noAutofit/>
          </a:bodyPr>
          <a:lstStyle/>
          <a:p>
            <a:r>
              <a:rPr lang="en-US" sz="1400" b="1" dirty="0"/>
              <a:t>Month-to-Date (MTD) Sales</a:t>
            </a:r>
            <a:endParaRPr lang="en-US" sz="1400" b="1">
              <a:ea typeface="Calibri"/>
              <a:cs typeface="Calibri"/>
            </a:endParaRPr>
          </a:p>
          <a:p>
            <a:pPr marL="0" indent="0">
              <a:buNone/>
            </a:pPr>
            <a:r>
              <a:rPr lang="en-US" sz="1400" dirty="0"/>
              <a:t>Sales accumulated from the beginning of the current month to the present date.</a:t>
            </a:r>
            <a:endParaRPr lang="en-US" sz="1400" dirty="0">
              <a:ea typeface="Calibri"/>
              <a:cs typeface="Calibri"/>
            </a:endParaRPr>
          </a:p>
          <a:p>
            <a:pPr marL="0" indent="0">
              <a:buNone/>
            </a:pPr>
            <a:r>
              <a:rPr lang="en-US" sz="1400" b="1" dirty="0"/>
              <a:t>Observations:</a:t>
            </a:r>
            <a:endParaRPr lang="en-US" sz="1400" dirty="0">
              <a:ea typeface="Calibri"/>
              <a:cs typeface="Calibri"/>
            </a:endParaRPr>
          </a:p>
          <a:p>
            <a:pPr marL="742950" lvl="1" indent="-285750">
              <a:buFont typeface="Arial" panose="020B0604020202020204" pitchFamily="34" charset="0"/>
              <a:buChar char="•"/>
            </a:pPr>
            <a:r>
              <a:rPr lang="en-US" sz="1400" b="1" dirty="0"/>
              <a:t>Positive Trend:</a:t>
            </a:r>
            <a:r>
              <a:rPr lang="en-US" sz="1400" dirty="0"/>
              <a:t>  MTD sales are on track or exceeding expectations, it indicates strong sales performance for the month.</a:t>
            </a:r>
            <a:endParaRPr lang="en-US" sz="1400" dirty="0">
              <a:ea typeface="Calibri"/>
              <a:cs typeface="Calibri"/>
            </a:endParaRPr>
          </a:p>
          <a:p>
            <a:pPr marL="0" indent="0">
              <a:buNone/>
            </a:pPr>
            <a:r>
              <a:rPr lang="en-US" sz="1400" b="1" dirty="0"/>
              <a:t>Insights:</a:t>
            </a:r>
            <a:endParaRPr lang="en-US" sz="1400" dirty="0">
              <a:ea typeface="Calibri"/>
              <a:cs typeface="Calibri"/>
            </a:endParaRPr>
          </a:p>
          <a:p>
            <a:pPr marL="742950" lvl="1" indent="-285750">
              <a:buFont typeface="Arial" panose="020B0604020202020204" pitchFamily="34" charset="0"/>
              <a:buChar char="•"/>
            </a:pPr>
            <a:r>
              <a:rPr lang="en-US" sz="1400" dirty="0"/>
              <a:t>Highlight top-selling products or regions driving MTD growth.</a:t>
            </a:r>
            <a:endParaRPr lang="en-US" sz="1400" dirty="0">
              <a:ea typeface="Calibri"/>
              <a:cs typeface="Calibri"/>
            </a:endParaRPr>
          </a:p>
          <a:p>
            <a:pPr marL="742950" lvl="1" indent="-285750">
              <a:buFont typeface="Arial" panose="020B0604020202020204" pitchFamily="34" charset="0"/>
              <a:buChar char="•"/>
            </a:pPr>
            <a:endParaRPr lang="en-US" sz="1400" dirty="0">
              <a:ea typeface="Calibri"/>
              <a:cs typeface="Calibri"/>
            </a:endParaRPr>
          </a:p>
          <a:p>
            <a:r>
              <a:rPr lang="en-US" sz="1400" b="1" dirty="0"/>
              <a:t>Quarter-to-Date (QTD) Sales</a:t>
            </a:r>
            <a:endParaRPr lang="en-US" sz="1400" b="1">
              <a:ea typeface="Calibri"/>
              <a:cs typeface="Calibri"/>
            </a:endParaRPr>
          </a:p>
          <a:p>
            <a:pPr marL="0" indent="0">
              <a:buNone/>
            </a:pPr>
            <a:r>
              <a:rPr lang="en-US" sz="1400" dirty="0"/>
              <a:t>Sales accumulated from the beginning of the current quarter to the present date.</a:t>
            </a:r>
            <a:endParaRPr lang="en-US" sz="1400" dirty="0">
              <a:ea typeface="Calibri"/>
              <a:cs typeface="Calibri"/>
            </a:endParaRPr>
          </a:p>
          <a:p>
            <a:pPr marL="0" indent="0">
              <a:buNone/>
            </a:pPr>
            <a:r>
              <a:rPr lang="en-US" sz="1400" b="1" dirty="0"/>
              <a:t>Observations:</a:t>
            </a:r>
            <a:endParaRPr lang="en-US" sz="1400" dirty="0">
              <a:ea typeface="Calibri"/>
              <a:cs typeface="Calibri"/>
            </a:endParaRPr>
          </a:p>
          <a:p>
            <a:pPr marL="742950" lvl="1" indent="-285750">
              <a:buFont typeface="Arial" panose="020B0604020202020204" pitchFamily="34" charset="0"/>
              <a:buChar char="•"/>
            </a:pPr>
            <a:r>
              <a:rPr lang="en-US" sz="1400" b="1" dirty="0"/>
              <a:t>Comparison with Previous Quarters:</a:t>
            </a:r>
            <a:r>
              <a:rPr lang="en-US" sz="1400" dirty="0"/>
              <a:t> Analyze QTD performance against the same period in previous quarters to identify growth trends or slowdowns.</a:t>
            </a:r>
            <a:endParaRPr lang="en-US" sz="1400" dirty="0">
              <a:ea typeface="Calibri"/>
              <a:cs typeface="Calibri"/>
            </a:endParaRPr>
          </a:p>
          <a:p>
            <a:pPr marL="742950" lvl="1" indent="-285750">
              <a:buFont typeface="Arial" panose="020B0604020202020204" pitchFamily="34" charset="0"/>
              <a:buChar char="•"/>
            </a:pPr>
            <a:r>
              <a:rPr lang="en-US" sz="1400" b="1" dirty="0"/>
              <a:t>Performance Drivers:</a:t>
            </a:r>
            <a:r>
              <a:rPr lang="en-US" sz="1400" dirty="0"/>
              <a:t> Identify which products(Hobbies&amp; Art) , regions(west), or channels are contributing most to QTD sales.</a:t>
            </a:r>
            <a:endParaRPr lang="en-US" sz="1400" dirty="0">
              <a:ea typeface="Calibri"/>
              <a:cs typeface="Calibri"/>
            </a:endParaRPr>
          </a:p>
          <a:p>
            <a:pPr marL="0" indent="0">
              <a:buNone/>
            </a:pPr>
            <a:r>
              <a:rPr lang="en-US" sz="1400" b="1" dirty="0"/>
              <a:t>Insights:</a:t>
            </a:r>
            <a:endParaRPr lang="en-US" sz="1400" dirty="0">
              <a:ea typeface="Calibri"/>
              <a:cs typeface="Calibri"/>
            </a:endParaRPr>
          </a:p>
          <a:p>
            <a:pPr marL="742950" lvl="1" indent="-285750">
              <a:buFont typeface="Arial" panose="020B0604020202020204" pitchFamily="34" charset="0"/>
              <a:buChar char="•"/>
            </a:pPr>
            <a:r>
              <a:rPr lang="en-US" sz="1400" dirty="0"/>
              <a:t>Redirect resources toward high-performing products or regions to sustain momentum.</a:t>
            </a:r>
            <a:endParaRPr lang="en-US" sz="1400" dirty="0">
              <a:ea typeface="Calibri"/>
              <a:cs typeface="Calibri"/>
            </a:endParaRPr>
          </a:p>
          <a:p>
            <a:pPr marL="742950" lvl="1" indent="-285750">
              <a:buFont typeface="Arial" panose="020B0604020202020204" pitchFamily="34" charset="0"/>
              <a:buChar char="•"/>
            </a:pPr>
            <a:r>
              <a:rPr lang="en-US" sz="1400" dirty="0"/>
              <a:t>Address underperforming areas by revising strategies (e.g., pricing, inventory)</a:t>
            </a:r>
            <a:endParaRPr lang="en-US" sz="1400" dirty="0">
              <a:ea typeface="Calibri"/>
              <a:cs typeface="Calibri"/>
            </a:endParaRPr>
          </a:p>
          <a:p>
            <a:endParaRPr lang="en-IN" sz="1400" dirty="0">
              <a:ea typeface="Calibri"/>
              <a:cs typeface="Calibri"/>
            </a:endParaRPr>
          </a:p>
          <a:p>
            <a:endParaRPr lang="en-IN" sz="1400" dirty="0">
              <a:ea typeface="Calibri"/>
              <a:cs typeface="Calibri"/>
            </a:endParaRPr>
          </a:p>
          <a:p>
            <a:endParaRPr lang="en-IN" sz="1400" dirty="0">
              <a:ea typeface="Calibri"/>
              <a:cs typeface="Calibri"/>
            </a:endParaRPr>
          </a:p>
          <a:p>
            <a:endParaRPr lang="en-IN" sz="1400" dirty="0">
              <a:ea typeface="Calibri"/>
              <a:cs typeface="Calibri"/>
            </a:endParaRPr>
          </a:p>
        </p:txBody>
      </p:sp>
      <p:pic>
        <p:nvPicPr>
          <p:cNvPr id="30" name="Graphic 29" descr="Daily Calendar">
            <a:extLst>
              <a:ext uri="{FF2B5EF4-FFF2-40B4-BE49-F238E27FC236}">
                <a16:creationId xmlns:a16="http://schemas.microsoft.com/office/drawing/2014/main" id="{D3BE84E7-480E-11DD-B0D6-D34B0D26B3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3781" y="1580734"/>
            <a:ext cx="3467565" cy="3697602"/>
          </a:xfrm>
          <a:prstGeom prst="rect">
            <a:avLst/>
          </a:prstGeom>
        </p:spPr>
      </p:pic>
    </p:spTree>
    <p:extLst>
      <p:ext uri="{BB962C8B-B14F-4D97-AF65-F5344CB8AC3E}">
        <p14:creationId xmlns:p14="http://schemas.microsoft.com/office/powerpoint/2010/main" val="2994727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2063D-A6B4-F9E2-E7E9-C84957FEF1CE}"/>
              </a:ext>
            </a:extLst>
          </p:cNvPr>
          <p:cNvSpPr>
            <a:spLocks noGrp="1"/>
          </p:cNvSpPr>
          <p:nvPr>
            <p:ph type="title"/>
          </p:nvPr>
        </p:nvSpPr>
        <p:spPr>
          <a:xfrm>
            <a:off x="621629" y="697589"/>
            <a:ext cx="4225290" cy="6168288"/>
          </a:xfrm>
        </p:spPr>
        <p:txBody>
          <a:bodyPr vert="horz" lIns="91440" tIns="45720" rIns="91440" bIns="45720" rtlCol="0" anchor="ctr">
            <a:noAutofit/>
          </a:bodyPr>
          <a:lstStyle/>
          <a:p>
            <a:pPr algn="ctr"/>
            <a:r>
              <a:rPr lang="en-US" sz="1600" b="1" u="sng" kern="1200" dirty="0">
                <a:solidFill>
                  <a:srgbClr val="FFFFFF"/>
                </a:solidFill>
                <a:latin typeface="+mj-lt"/>
                <a:ea typeface="+mj-ea"/>
                <a:cs typeface="+mj-cs"/>
              </a:rPr>
              <a:t>3) Sales Growth </a:t>
            </a:r>
            <a:br>
              <a:rPr lang="en-US" sz="1600" b="1" u="sng" kern="1200" dirty="0"/>
            </a:br>
            <a:br>
              <a:rPr lang="en-US" sz="1600" b="1" u="sng" kern="1200" dirty="0"/>
            </a:br>
            <a:r>
              <a:rPr lang="en-US" sz="1600" kern="1200" dirty="0">
                <a:solidFill>
                  <a:srgbClr val="FFFFFF"/>
                </a:solidFill>
                <a:latin typeface="+mj-lt"/>
                <a:ea typeface="+mj-ea"/>
                <a:cs typeface="+mj-cs"/>
              </a:rPr>
              <a:t>-Sales Growth KPI provides valuable insights into how sales performance is impacted by and interacts with supply chain processes. </a:t>
            </a:r>
            <a:br>
              <a:rPr lang="en-US" sz="1600" kern="1200" dirty="0"/>
            </a:br>
            <a:r>
              <a:rPr lang="en-US" sz="1600" kern="1200" dirty="0">
                <a:solidFill>
                  <a:srgbClr val="FFFFFF"/>
                </a:solidFill>
                <a:latin typeface="+mj-lt"/>
                <a:ea typeface="+mj-ea"/>
                <a:cs typeface="+mj-cs"/>
              </a:rPr>
              <a:t>-This KPI ensures alignment between demand generation (sales) and supply chain capabilities (procurement, production, and distribution).</a:t>
            </a:r>
            <a:br>
              <a:rPr lang="en-US" sz="1600" kern="1200" dirty="0"/>
            </a:br>
            <a:br>
              <a:rPr lang="en-US" sz="1600" kern="1200" dirty="0"/>
            </a:br>
            <a:r>
              <a:rPr lang="en-US" sz="1600" b="1" u="sng" kern="1200" dirty="0">
                <a:solidFill>
                  <a:srgbClr val="FFFFFF"/>
                </a:solidFill>
                <a:latin typeface="+mj-lt"/>
                <a:ea typeface="+mj-ea"/>
                <a:cs typeface="+mj-cs"/>
              </a:rPr>
              <a:t>4) Daily Sales Trend</a:t>
            </a:r>
            <a:br>
              <a:rPr lang="en-US" sz="1600" kern="1200" dirty="0"/>
            </a:br>
            <a:br>
              <a:rPr lang="en-US" sz="1600" kern="1200" dirty="0"/>
            </a:br>
            <a:r>
              <a:rPr lang="en-US" sz="1600" kern="1200" dirty="0">
                <a:solidFill>
                  <a:srgbClr val="FFFFFF"/>
                </a:solidFill>
                <a:latin typeface="+mj-lt"/>
                <a:ea typeface="+mj-ea"/>
                <a:cs typeface="+mj-cs"/>
              </a:rPr>
              <a:t>-The </a:t>
            </a:r>
            <a:r>
              <a:rPr lang="en-US" sz="1600" b="1" kern="1200" dirty="0">
                <a:solidFill>
                  <a:srgbClr val="FFFFFF"/>
                </a:solidFill>
                <a:latin typeface="+mj-lt"/>
                <a:ea typeface="+mj-ea"/>
                <a:cs typeface="+mj-cs"/>
              </a:rPr>
              <a:t>Daily Sales Trend KPI</a:t>
            </a:r>
            <a:r>
              <a:rPr lang="en-US" sz="1600" kern="1200" dirty="0">
                <a:solidFill>
                  <a:srgbClr val="FFFFFF"/>
                </a:solidFill>
                <a:latin typeface="+mj-lt"/>
                <a:ea typeface="+mj-ea"/>
                <a:cs typeface="+mj-cs"/>
              </a:rPr>
              <a:t> in a </a:t>
            </a:r>
            <a:r>
              <a:rPr lang="en-US" sz="1600" b="1" kern="1200" dirty="0">
                <a:solidFill>
                  <a:srgbClr val="FFFFFF"/>
                </a:solidFill>
                <a:latin typeface="+mj-lt"/>
                <a:ea typeface="+mj-ea"/>
                <a:cs typeface="+mj-cs"/>
              </a:rPr>
              <a:t>Supply Chain Management (SCM) dashboard</a:t>
            </a:r>
            <a:r>
              <a:rPr lang="en-US" sz="1600" kern="1200" dirty="0">
                <a:solidFill>
                  <a:srgbClr val="FFFFFF"/>
                </a:solidFill>
                <a:latin typeface="+mj-lt"/>
                <a:ea typeface="+mj-ea"/>
                <a:cs typeface="+mj-cs"/>
              </a:rPr>
              <a:t> focuses on real-time tracking of sales trends to help supply chain managers adjust operations dynamically. </a:t>
            </a:r>
            <a:br>
              <a:rPr lang="en-US" sz="1600" kern="1200" dirty="0"/>
            </a:br>
            <a:r>
              <a:rPr lang="en-US" sz="1600" kern="1200" dirty="0">
                <a:solidFill>
                  <a:srgbClr val="FFFFFF"/>
                </a:solidFill>
                <a:latin typeface="+mj-lt"/>
                <a:ea typeface="+mj-ea"/>
                <a:cs typeface="+mj-cs"/>
              </a:rPr>
              <a:t>-This KPI is particularly useful for identifying daily fluctuations in demand and ensuring the supply chain is agile enough to respond efficiently.</a:t>
            </a:r>
            <a:br>
              <a:rPr lang="en-US" sz="1600" kern="1200" dirty="0"/>
            </a:br>
            <a:br>
              <a:rPr lang="en-US" sz="1600" kern="1200" dirty="0"/>
            </a:br>
            <a:r>
              <a:rPr lang="en-US" sz="1600" b="1" u="sng" kern="1200" dirty="0">
                <a:solidFill>
                  <a:srgbClr val="FFFFFF"/>
                </a:solidFill>
                <a:latin typeface="+mj-lt"/>
                <a:ea typeface="+mj-ea"/>
                <a:cs typeface="+mj-cs"/>
              </a:rPr>
              <a:t>5) State Wise Sales</a:t>
            </a:r>
            <a:br>
              <a:rPr lang="en-US" sz="1600" b="1" u="sng" kern="1200" dirty="0"/>
            </a:br>
            <a:br>
              <a:rPr lang="en-US" sz="1600" b="1" u="sng" kern="1200" dirty="0"/>
            </a:br>
            <a:r>
              <a:rPr lang="en-US" sz="1600" kern="1200" dirty="0">
                <a:solidFill>
                  <a:srgbClr val="FFFFFF"/>
                </a:solidFill>
                <a:latin typeface="+mj-lt"/>
                <a:ea typeface="+mj-ea"/>
                <a:cs typeface="+mj-cs"/>
              </a:rPr>
              <a:t>-A </a:t>
            </a:r>
            <a:r>
              <a:rPr lang="en-US" sz="1600" b="1" kern="1200" dirty="0">
                <a:solidFill>
                  <a:srgbClr val="FFFFFF"/>
                </a:solidFill>
                <a:latin typeface="+mj-lt"/>
                <a:ea typeface="+mj-ea"/>
                <a:cs typeface="+mj-cs"/>
              </a:rPr>
              <a:t>State-Wise Sales KPI</a:t>
            </a:r>
            <a:r>
              <a:rPr lang="en-US" sz="1600" kern="1200" dirty="0">
                <a:solidFill>
                  <a:srgbClr val="FFFFFF"/>
                </a:solidFill>
                <a:latin typeface="+mj-lt"/>
                <a:ea typeface="+mj-ea"/>
                <a:cs typeface="+mj-cs"/>
              </a:rPr>
              <a:t> in a </a:t>
            </a:r>
            <a:r>
              <a:rPr lang="en-US" sz="1600" b="1" kern="1200" dirty="0">
                <a:solidFill>
                  <a:srgbClr val="FFFFFF"/>
                </a:solidFill>
                <a:latin typeface="+mj-lt"/>
                <a:ea typeface="+mj-ea"/>
                <a:cs typeface="+mj-cs"/>
              </a:rPr>
              <a:t>Supply Chain Management (SCM) dashboard</a:t>
            </a:r>
            <a:r>
              <a:rPr lang="en-US" sz="1600" kern="1200" dirty="0">
                <a:solidFill>
                  <a:srgbClr val="FFFFFF"/>
                </a:solidFill>
                <a:latin typeface="+mj-lt"/>
                <a:ea typeface="+mj-ea"/>
                <a:cs typeface="+mj-cs"/>
              </a:rPr>
              <a:t> provides critical insights into regional demand patterns, enabling supply chain teams to optimize operations based on geographic performance.</a:t>
            </a:r>
            <a:br>
              <a:rPr lang="en-US" sz="1600" kern="1200" dirty="0"/>
            </a:br>
            <a:r>
              <a:rPr lang="en-US" sz="1600" kern="1200" dirty="0">
                <a:solidFill>
                  <a:srgbClr val="FFFFFF"/>
                </a:solidFill>
                <a:latin typeface="+mj-lt"/>
                <a:ea typeface="+mj-ea"/>
                <a:cs typeface="+mj-cs"/>
              </a:rPr>
              <a:t>- This KPI ensures that supply chain resources—inventory, logistics, and distribution—are aligned with the sales performance in each state.</a:t>
            </a:r>
            <a:br>
              <a:rPr lang="en-US" sz="1600" kern="1200" dirty="0"/>
            </a:br>
            <a:br>
              <a:rPr lang="en-US" sz="1600" kern="1200" dirty="0"/>
            </a:br>
            <a:br>
              <a:rPr lang="en-US" sz="1600" b="1" u="sng" kern="1200" dirty="0"/>
            </a:br>
            <a:endParaRPr lang="en-US" sz="1600" b="1" u="sng" kern="1200">
              <a:solidFill>
                <a:srgbClr val="FFFFFF"/>
              </a:solidFill>
              <a:latin typeface="+mj-lt"/>
              <a:ea typeface="Calibri Light"/>
              <a:cs typeface="Calibri Light"/>
            </a:endParaRPr>
          </a:p>
        </p:txBody>
      </p:sp>
      <p:pic>
        <p:nvPicPr>
          <p:cNvPr id="20" name="Graphic 19" descr="Upward trend">
            <a:extLst>
              <a:ext uri="{FF2B5EF4-FFF2-40B4-BE49-F238E27FC236}">
                <a16:creationId xmlns:a16="http://schemas.microsoft.com/office/drawing/2014/main" id="{4366F87D-FDF6-C10B-5128-8D04272CA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3047562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C3210-DBB4-7200-E1EA-AB42BC9B1146}"/>
              </a:ext>
            </a:extLst>
          </p:cNvPr>
          <p:cNvSpPr>
            <a:spLocks noGrp="1"/>
          </p:cNvSpPr>
          <p:nvPr>
            <p:ph type="title"/>
          </p:nvPr>
        </p:nvSpPr>
        <p:spPr>
          <a:xfrm>
            <a:off x="621629" y="395665"/>
            <a:ext cx="4225290" cy="7217833"/>
          </a:xfrm>
        </p:spPr>
        <p:txBody>
          <a:bodyPr vert="horz" lIns="91440" tIns="45720" rIns="91440" bIns="45720" rtlCol="0">
            <a:normAutofit fontScale="90000"/>
          </a:bodyPr>
          <a:lstStyle/>
          <a:p>
            <a:pPr algn="ctr"/>
            <a:r>
              <a:rPr lang="en-US" sz="1800" dirty="0">
                <a:solidFill>
                  <a:srgbClr val="FFFFFF"/>
                </a:solidFill>
                <a:ea typeface="Calibri Light"/>
                <a:cs typeface="Calibri Light"/>
              </a:rPr>
              <a:t>6) Top 5 Store Wise Sales</a:t>
            </a:r>
            <a:br>
              <a:rPr lang="en-US" sz="1800" dirty="0">
                <a:ea typeface="Calibri Light"/>
                <a:cs typeface="Calibri Light"/>
              </a:rPr>
            </a:br>
            <a:br>
              <a:rPr lang="en-US" sz="1800" dirty="0">
                <a:ea typeface="Calibri Light"/>
                <a:cs typeface="Calibri Light"/>
              </a:rPr>
            </a:br>
            <a:r>
              <a:rPr lang="en-US" sz="1800" dirty="0">
                <a:solidFill>
                  <a:srgbClr val="FFFFFF"/>
                </a:solidFill>
                <a:ea typeface="Calibri Light"/>
                <a:cs typeface="Calibri Light"/>
              </a:rPr>
              <a:t>-The Top 5 Store-Wise Sales KPI in a Supply Chain Management (SCM) dashboard focuses on identifying the best-performing stores and understanding how their operations impact the supply chain. </a:t>
            </a:r>
            <a:br>
              <a:rPr lang="en-US" sz="1800" dirty="0">
                <a:ea typeface="Calibri Light"/>
                <a:cs typeface="Calibri Light"/>
              </a:rPr>
            </a:br>
            <a:r>
              <a:rPr lang="en-US" sz="1800" dirty="0">
                <a:solidFill>
                  <a:srgbClr val="FFFFFF"/>
                </a:solidFill>
                <a:ea typeface="Calibri Light"/>
                <a:cs typeface="Calibri Light"/>
              </a:rPr>
              <a:t>-By analyzing store-wise sales, supply chain managers can optimize inventory allocation, logistics, and distribution to support top-performing locations and address challenges in others.</a:t>
            </a:r>
            <a:br>
              <a:rPr lang="en-US" sz="1800" dirty="0">
                <a:ea typeface="Calibri Light"/>
                <a:cs typeface="Calibri Light"/>
              </a:rPr>
            </a:br>
            <a:br>
              <a:rPr lang="en-US" sz="1800" dirty="0">
                <a:ea typeface="Calibri Light"/>
                <a:cs typeface="Calibri Light"/>
              </a:rPr>
            </a:br>
            <a:r>
              <a:rPr lang="en-US" sz="1800" dirty="0">
                <a:solidFill>
                  <a:srgbClr val="FFFFFF"/>
                </a:solidFill>
                <a:ea typeface="Calibri Light"/>
                <a:cs typeface="Calibri Light"/>
              </a:rPr>
              <a:t>7) Region Wise Sales</a:t>
            </a:r>
          </a:p>
          <a:p>
            <a:pPr algn="ctr"/>
            <a:br>
              <a:rPr lang="en-US" sz="1800" dirty="0">
                <a:ea typeface="Calibri Light"/>
                <a:cs typeface="Calibri Light"/>
              </a:rPr>
            </a:br>
            <a:r>
              <a:rPr lang="en-US" sz="1800" dirty="0">
                <a:solidFill>
                  <a:srgbClr val="FFFFFF"/>
                </a:solidFill>
                <a:ea typeface="Calibri Light"/>
                <a:cs typeface="Calibri Light"/>
              </a:rPr>
              <a:t>-A Top Region-Wise Sales KPI in a Supply Chain Management (SCM) dashboard highlights sales performance across different regions, helping supply chain teams prioritize operations in areas driving the most revenue. By focusing on top-performing regions, the dashboard can provide actionable insights to optimize inventory, distribution, and logistics while identifying opportunities for growth or efficiency improvements.</a:t>
            </a:r>
            <a:br>
              <a:rPr lang="en-US" sz="1800" dirty="0">
                <a:ea typeface="Calibri Light"/>
                <a:cs typeface="Calibri Light"/>
              </a:rPr>
            </a:br>
            <a:endParaRPr lang="en-US" sz="1800" dirty="0">
              <a:solidFill>
                <a:srgbClr val="FFFFFF"/>
              </a:solidFill>
              <a:ea typeface="Calibri Light"/>
              <a:cs typeface="Calibri Light"/>
            </a:endParaRPr>
          </a:p>
          <a:p>
            <a:pPr algn="ctr"/>
            <a:br>
              <a:rPr lang="en-US" sz="1100" dirty="0">
                <a:ea typeface="Calibri Light"/>
                <a:cs typeface="Calibri Light"/>
              </a:rPr>
            </a:br>
            <a:br>
              <a:rPr lang="en-US" sz="1100" dirty="0">
                <a:ea typeface="Calibri Light"/>
                <a:cs typeface="Calibri Light"/>
              </a:rPr>
            </a:br>
            <a:br>
              <a:rPr lang="en-US" sz="1100" dirty="0">
                <a:ea typeface="Calibri Light"/>
                <a:cs typeface="Calibri Light"/>
              </a:rPr>
            </a:br>
            <a:endParaRPr lang="en-US" sz="1800" dirty="0">
              <a:solidFill>
                <a:srgbClr val="FFFFFF"/>
              </a:solidFill>
              <a:ea typeface="Calibri Light"/>
              <a:cs typeface="Calibri Light"/>
            </a:endParaRPr>
          </a:p>
          <a:p>
            <a:pPr algn="ctr"/>
            <a:endParaRPr lang="en-US" sz="1800" dirty="0">
              <a:solidFill>
                <a:srgbClr val="FFFFFF"/>
              </a:solidFill>
              <a:ea typeface="Calibri Light"/>
              <a:cs typeface="Calibri Light"/>
            </a:endParaRPr>
          </a:p>
        </p:txBody>
      </p:sp>
      <p:pic>
        <p:nvPicPr>
          <p:cNvPr id="6" name="Graphic 5" descr="Store">
            <a:extLst>
              <a:ext uri="{FF2B5EF4-FFF2-40B4-BE49-F238E27FC236}">
                <a16:creationId xmlns:a16="http://schemas.microsoft.com/office/drawing/2014/main" id="{4EF18B76-8B7C-D4F3-A026-ABD1B4DF7F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3711937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17F50-C8BE-4739-B993-B4BFDABE750A}"/>
              </a:ext>
            </a:extLst>
          </p:cNvPr>
          <p:cNvSpPr>
            <a:spLocks noGrp="1"/>
          </p:cNvSpPr>
          <p:nvPr>
            <p:ph type="title"/>
          </p:nvPr>
        </p:nvSpPr>
        <p:spPr>
          <a:xfrm>
            <a:off x="630936" y="1186420"/>
            <a:ext cx="4818888" cy="1481328"/>
          </a:xfrm>
        </p:spPr>
        <p:txBody>
          <a:bodyPr anchor="b">
            <a:normAutofit/>
          </a:bodyPr>
          <a:lstStyle/>
          <a:p>
            <a:r>
              <a:rPr lang="en-IN" sz="4000" b="1" dirty="0">
                <a:latin typeface="Lato Black" panose="020F0A02020204030203" pitchFamily="34" charset="0"/>
              </a:rPr>
              <a:t>8)Total Inventory </a:t>
            </a:r>
            <a:br>
              <a:rPr lang="en-IN" sz="3000" b="1" u="sng" dirty="0"/>
            </a:br>
            <a:endParaRPr lang="en-IN" sz="3000" b="1" u="sng" dirty="0">
              <a:ea typeface="Calibri Light" panose="020F0302020204030204"/>
              <a:cs typeface="Calibri Light" panose="020F0302020204030204"/>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C5D939-CF29-4BB7-BD98-C542C417819B}"/>
              </a:ext>
            </a:extLst>
          </p:cNvPr>
          <p:cNvSpPr>
            <a:spLocks noGrp="1"/>
          </p:cNvSpPr>
          <p:nvPr>
            <p:ph idx="1"/>
          </p:nvPr>
        </p:nvSpPr>
        <p:spPr>
          <a:xfrm>
            <a:off x="630936" y="2531508"/>
            <a:ext cx="6889227" cy="4324248"/>
          </a:xfrm>
        </p:spPr>
        <p:txBody>
          <a:bodyPr vert="horz" lIns="91440" tIns="45720" rIns="91440" bIns="45720" rtlCol="0" anchor="t">
            <a:noAutofit/>
          </a:bodyPr>
          <a:lstStyle/>
          <a:p>
            <a:pPr>
              <a:buFont typeface="Wingdings" panose="020B0604020202020204" pitchFamily="34" charset="0"/>
              <a:buChar char="Ø"/>
            </a:pPr>
            <a:r>
              <a:rPr lang="en-US" sz="1400" b="1" dirty="0"/>
              <a:t>Total Inventory</a:t>
            </a:r>
            <a:r>
              <a:rPr lang="en-US" sz="1400" dirty="0"/>
              <a:t> KPI in  represents the </a:t>
            </a:r>
            <a:r>
              <a:rPr lang="en-US" sz="1400" b="1" dirty="0"/>
              <a:t>current stock of all products available in the supply chain</a:t>
            </a:r>
            <a:r>
              <a:rPr lang="en-US" sz="1400" dirty="0"/>
              <a:t>.</a:t>
            </a:r>
            <a:endParaRPr lang="en-US" sz="1400" dirty="0">
              <a:ea typeface="Calibri" panose="020F0502020204030204"/>
              <a:cs typeface="Calibri" panose="020F0502020204030204"/>
            </a:endParaRPr>
          </a:p>
          <a:p>
            <a:pPr>
              <a:buFont typeface="Wingdings" panose="020B0604020202020204" pitchFamily="34" charset="0"/>
              <a:buChar char="Ø"/>
            </a:pPr>
            <a:r>
              <a:rPr lang="en-US" sz="1400" dirty="0"/>
              <a:t>We can compare inventory levels against </a:t>
            </a:r>
            <a:r>
              <a:rPr lang="en-US" sz="1400" b="1" dirty="0"/>
              <a:t>sales trends </a:t>
            </a:r>
            <a:r>
              <a:rPr lang="en-US" sz="1400" dirty="0"/>
              <a:t>to adjust procurement or production schedules. </a:t>
            </a:r>
            <a:endParaRPr lang="en-US" sz="1400" dirty="0">
              <a:ea typeface="Calibri" panose="020F0502020204030204"/>
              <a:cs typeface="Calibri" panose="020F0502020204030204"/>
            </a:endParaRPr>
          </a:p>
          <a:p>
            <a:pPr>
              <a:buFont typeface="Wingdings" panose="020B0604020202020204" pitchFamily="34" charset="0"/>
              <a:buChar char="Ø"/>
            </a:pPr>
            <a:r>
              <a:rPr lang="en-US" sz="1400" dirty="0"/>
              <a:t>When combined with sales data(Sales Growth ), it can help calculate how </a:t>
            </a:r>
            <a:r>
              <a:rPr lang="en-US" sz="1400" b="1" dirty="0"/>
              <a:t>quickly inventory </a:t>
            </a:r>
            <a:r>
              <a:rPr lang="en-US" sz="1400" dirty="0"/>
              <a:t>is being sold and replenished.</a:t>
            </a:r>
            <a:endParaRPr lang="en-US" sz="1400" dirty="0">
              <a:ea typeface="Calibri" panose="020F0502020204030204"/>
              <a:cs typeface="Calibri" panose="020F0502020204030204"/>
            </a:endParaRPr>
          </a:p>
          <a:p>
            <a:pPr>
              <a:buFont typeface="Wingdings" panose="020B0604020202020204" pitchFamily="34" charset="0"/>
              <a:buChar char="Ø"/>
            </a:pPr>
            <a:r>
              <a:rPr lang="en-US" sz="1400" b="1" dirty="0"/>
              <a:t>Regional Analysis</a:t>
            </a:r>
            <a:r>
              <a:rPr lang="en-US" sz="1400" dirty="0"/>
              <a:t>: Break down inventory by region to ensure stock availability matches regional demand.</a:t>
            </a:r>
            <a:endParaRPr lang="en-US" sz="1400" dirty="0">
              <a:ea typeface="Calibri" panose="020F0502020204030204"/>
              <a:cs typeface="Calibri" panose="020F0502020204030204"/>
            </a:endParaRPr>
          </a:p>
          <a:p>
            <a:pPr marL="0" indent="0">
              <a:buNone/>
            </a:pPr>
            <a:r>
              <a:rPr lang="en-IN" sz="4000" dirty="0">
                <a:latin typeface="Lato Black" panose="020F0A02020204030203" pitchFamily="34" charset="0"/>
              </a:rPr>
              <a:t>9)Inventory value </a:t>
            </a:r>
            <a:endParaRPr lang="en-IN" sz="4000" dirty="0">
              <a:latin typeface="Lato Black" panose="020F0A02020204030203" pitchFamily="34" charset="0"/>
              <a:ea typeface="Calibri" panose="020F0502020204030204"/>
              <a:cs typeface="Calibri" panose="020F0502020204030204"/>
            </a:endParaRPr>
          </a:p>
          <a:p>
            <a:pPr>
              <a:buFont typeface="Wingdings" panose="020B0604020202020204" pitchFamily="34" charset="0"/>
              <a:buChar char="Ø"/>
            </a:pPr>
            <a:r>
              <a:rPr lang="en-US" sz="1400" dirty="0"/>
              <a:t>Monitor Inventory Turnover: Compare Inventory Value with daily sales trends to identify slow-moving stock.</a:t>
            </a:r>
            <a:endParaRPr lang="en-US" sz="1400" dirty="0">
              <a:ea typeface="Calibri" panose="020F0502020204030204"/>
              <a:cs typeface="Calibri" panose="020F0502020204030204"/>
            </a:endParaRPr>
          </a:p>
          <a:p>
            <a:pPr>
              <a:buFont typeface="Wingdings" panose="020B0604020202020204" pitchFamily="34" charset="0"/>
              <a:buChar char="Ø"/>
            </a:pPr>
            <a:r>
              <a:rPr lang="en-US" sz="1400" dirty="0"/>
              <a:t>Balance Inventory Costs: Ensure the Inventory Value isn't excessively high for products with low demand to avoid financial losses.</a:t>
            </a:r>
            <a:endParaRPr lang="en-US" sz="1400" dirty="0">
              <a:ea typeface="Calibri" panose="020F0502020204030204"/>
              <a:cs typeface="Calibri" panose="020F0502020204030204"/>
            </a:endParaRPr>
          </a:p>
          <a:p>
            <a:pPr>
              <a:buFont typeface="Wingdings" panose="020B0604020202020204" pitchFamily="34" charset="0"/>
              <a:buChar char="Ø"/>
            </a:pPr>
            <a:r>
              <a:rPr lang="en-US" sz="1400" dirty="0"/>
              <a:t>Prioritize Valuable Stock: Focus on optimizing storage and sales of high-value items to maximize profitability.</a:t>
            </a:r>
            <a:endParaRPr lang="en-IN" sz="1400" dirty="0">
              <a:ea typeface="Calibri" panose="020F0502020204030204"/>
              <a:cs typeface="Calibri" panose="020F0502020204030204"/>
            </a:endParaRPr>
          </a:p>
          <a:p>
            <a:pPr>
              <a:buFont typeface="Wingdings" panose="020B0604020202020204" pitchFamily="34" charset="0"/>
              <a:buChar char="Ø"/>
            </a:pPr>
            <a:endParaRPr lang="en-US" sz="1400" dirty="0">
              <a:ea typeface="Calibri" panose="020F0502020204030204"/>
              <a:cs typeface="Calibri" panose="020F0502020204030204"/>
            </a:endParaRPr>
          </a:p>
          <a:p>
            <a:pPr>
              <a:buFont typeface="Wingdings" panose="020B0604020202020204" pitchFamily="34" charset="0"/>
              <a:buChar char="Ø"/>
            </a:pPr>
            <a:endParaRPr lang="en-US" sz="1400" dirty="0">
              <a:ea typeface="Calibri" panose="020F0502020204030204"/>
              <a:cs typeface="Calibri" panose="020F0502020204030204"/>
            </a:endParaRPr>
          </a:p>
          <a:p>
            <a:pPr>
              <a:buFont typeface="Wingdings" panose="020B0604020202020204" pitchFamily="34" charset="0"/>
              <a:buChar char="Ø"/>
            </a:pPr>
            <a:endParaRPr lang="en-US" sz="1400" dirty="0">
              <a:ea typeface="Calibri" panose="020F0502020204030204"/>
              <a:cs typeface="Calibri" panose="020F0502020204030204"/>
            </a:endParaRPr>
          </a:p>
          <a:p>
            <a:pPr>
              <a:buFont typeface="Wingdings" panose="020B0604020202020204" pitchFamily="34" charset="0"/>
              <a:buChar char="Ø"/>
            </a:pPr>
            <a:endParaRPr lang="en-US" sz="1400" dirty="0">
              <a:ea typeface="Calibri" panose="020F0502020204030204"/>
              <a:cs typeface="Calibri" panose="020F0502020204030204"/>
            </a:endParaRPr>
          </a:p>
          <a:p>
            <a:pPr>
              <a:buFont typeface="Wingdings" panose="020B0604020202020204" pitchFamily="34" charset="0"/>
              <a:buChar char="Ø"/>
            </a:pPr>
            <a:endParaRPr lang="en-US" sz="1400" dirty="0">
              <a:ea typeface="Calibri" panose="020F0502020204030204"/>
              <a:cs typeface="Calibri" panose="020F0502020204030204"/>
            </a:endParaRPr>
          </a:p>
          <a:p>
            <a:pPr>
              <a:buFont typeface="Wingdings" panose="020B0604020202020204" pitchFamily="34" charset="0"/>
              <a:buChar char="Ø"/>
            </a:pPr>
            <a:endParaRPr lang="en-IN" sz="1400" dirty="0">
              <a:ea typeface="Calibri" panose="020F0502020204030204"/>
              <a:cs typeface="Calibri" panose="020F0502020204030204"/>
            </a:endParaRPr>
          </a:p>
        </p:txBody>
      </p:sp>
      <p:pic>
        <p:nvPicPr>
          <p:cNvPr id="7" name="Graphic 6" descr="Sync">
            <a:extLst>
              <a:ext uri="{FF2B5EF4-FFF2-40B4-BE49-F238E27FC236}">
                <a16:creationId xmlns:a16="http://schemas.microsoft.com/office/drawing/2014/main" id="{FA7050AA-6FB6-5EB9-D96B-60575C114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2406" y="2137252"/>
            <a:ext cx="4323157" cy="4093119"/>
          </a:xfrm>
          <a:prstGeom prst="rect">
            <a:avLst/>
          </a:prstGeom>
        </p:spPr>
      </p:pic>
    </p:spTree>
    <p:extLst>
      <p:ext uri="{BB962C8B-B14F-4D97-AF65-F5344CB8AC3E}">
        <p14:creationId xmlns:p14="http://schemas.microsoft.com/office/powerpoint/2010/main" val="2450814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A6564-3527-FC9F-3B53-637DEE9D020F}"/>
              </a:ext>
            </a:extLst>
          </p:cNvPr>
          <p:cNvSpPr>
            <a:spLocks noGrp="1"/>
          </p:cNvSpPr>
          <p:nvPr>
            <p:ph type="title"/>
          </p:nvPr>
        </p:nvSpPr>
        <p:spPr>
          <a:xfrm>
            <a:off x="621629" y="640080"/>
            <a:ext cx="4225290" cy="5578816"/>
          </a:xfrm>
        </p:spPr>
        <p:txBody>
          <a:bodyPr vert="horz" lIns="91440" tIns="45720" rIns="91440" bIns="45720" rtlCol="0">
            <a:normAutofit/>
          </a:bodyPr>
          <a:lstStyle/>
          <a:p>
            <a:pPr algn="ctr"/>
            <a:r>
              <a:rPr lang="en-US" sz="2100">
                <a:solidFill>
                  <a:srgbClr val="FFFFFF"/>
                </a:solidFill>
                <a:ea typeface="Calibri Light"/>
                <a:cs typeface="Calibri Light"/>
              </a:rPr>
              <a:t>10)Over Stock, Out Of Stock, Under Stock</a:t>
            </a:r>
            <a:br>
              <a:rPr lang="en-US" sz="2100">
                <a:solidFill>
                  <a:srgbClr val="FFFFFF"/>
                </a:solidFill>
                <a:ea typeface="Calibri Light"/>
                <a:cs typeface="Calibri Light"/>
              </a:rPr>
            </a:br>
            <a:r>
              <a:rPr lang="en-US" sz="2100">
                <a:solidFill>
                  <a:srgbClr val="FFFFFF"/>
                </a:solidFill>
                <a:ea typeface="Calibri Light"/>
                <a:cs typeface="Calibri Light"/>
              </a:rPr>
              <a:t>-Over Stock </a:t>
            </a:r>
            <a:r>
              <a:rPr lang="en-US" sz="2100">
                <a:solidFill>
                  <a:srgbClr val="FFFFFF"/>
                </a:solidFill>
                <a:ea typeface="+mj-lt"/>
                <a:cs typeface="+mj-lt"/>
              </a:rPr>
              <a:t>Tracks products or inventory exceeding the optimal levels required for operations or demand, leading to excess carrying costs.</a:t>
            </a:r>
            <a:br>
              <a:rPr lang="en-US" sz="2100">
                <a:solidFill>
                  <a:srgbClr val="FFFFFF"/>
                </a:solidFill>
                <a:ea typeface="+mj-lt"/>
                <a:cs typeface="+mj-lt"/>
              </a:rPr>
            </a:br>
            <a:r>
              <a:rPr lang="en-US" sz="2100">
                <a:solidFill>
                  <a:srgbClr val="FFFFFF"/>
                </a:solidFill>
                <a:ea typeface="+mj-lt"/>
                <a:cs typeface="+mj-lt"/>
              </a:rPr>
              <a:t>-Out of Stock Measures the frequency and impact of stockouts, where demand cannot be fulfilled due to insufficient inventory.</a:t>
            </a:r>
            <a:br>
              <a:rPr lang="en-US" sz="2100">
                <a:solidFill>
                  <a:srgbClr val="FFFFFF"/>
                </a:solidFill>
                <a:ea typeface="+mj-lt"/>
                <a:cs typeface="+mj-lt"/>
              </a:rPr>
            </a:br>
            <a:r>
              <a:rPr lang="en-US" sz="2100">
                <a:solidFill>
                  <a:srgbClr val="FFFFFF"/>
                </a:solidFill>
                <a:ea typeface="Calibri Light"/>
                <a:cs typeface="Calibri Light"/>
              </a:rPr>
              <a:t>-Under Stock </a:t>
            </a:r>
            <a:r>
              <a:rPr lang="en-US" sz="2100">
                <a:solidFill>
                  <a:srgbClr val="FFFFFF"/>
                </a:solidFill>
                <a:ea typeface="+mj-lt"/>
                <a:cs typeface="+mj-lt"/>
              </a:rPr>
              <a:t>Tracks situations where inventory is below the optimal level, posing a risk of stockouts but not yet leading to lost sales.</a:t>
            </a:r>
            <a:endParaRPr lang="en-US" sz="2100">
              <a:solidFill>
                <a:srgbClr val="FFFFFF"/>
              </a:solidFill>
            </a:endParaRPr>
          </a:p>
        </p:txBody>
      </p:sp>
      <p:pic>
        <p:nvPicPr>
          <p:cNvPr id="6" name="Graphic 5" descr="Stock Up">
            <a:extLst>
              <a:ext uri="{FF2B5EF4-FFF2-40B4-BE49-F238E27FC236}">
                <a16:creationId xmlns:a16="http://schemas.microsoft.com/office/drawing/2014/main" id="{E2C1F28C-8138-775D-F0E2-F0EFA1F12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213981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0D380C-BA63-739E-A29E-AAEDF0E7C69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A8566B7-A6D2-AFB0-BD43-8A097C6EAB09}"/>
              </a:ext>
            </a:extLst>
          </p:cNvPr>
          <p:cNvSpPr/>
          <p:nvPr/>
        </p:nvSpPr>
        <p:spPr>
          <a:xfrm>
            <a:off x="838200" y="1122362"/>
            <a:ext cx="6281928" cy="4135437"/>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6600" b="1" kern="1200" cap="none" spc="0" dirty="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endParaRP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76A3D8-2993-0AEE-CA51-87B8FB45EF26}"/>
              </a:ext>
            </a:extLst>
          </p:cNvPr>
          <p:cNvPicPr>
            <a:picLocks noChangeAspect="1"/>
          </p:cNvPicPr>
          <p:nvPr/>
        </p:nvPicPr>
        <p:blipFill>
          <a:blip r:embed="rId2"/>
          <a:stretch>
            <a:fillRect/>
          </a:stretch>
        </p:blipFill>
        <p:spPr>
          <a:xfrm>
            <a:off x="262127" y="724432"/>
            <a:ext cx="6858000" cy="4399550"/>
          </a:xfrm>
          <a:prstGeom prst="rect">
            <a:avLst/>
          </a:prstGeom>
        </p:spPr>
      </p:pic>
    </p:spTree>
    <p:extLst>
      <p:ext uri="{BB962C8B-B14F-4D97-AF65-F5344CB8AC3E}">
        <p14:creationId xmlns:p14="http://schemas.microsoft.com/office/powerpoint/2010/main" val="398513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D99D43-A9C2-9D56-CED3-01C7ACB5C80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7FE4E-6A0A-C068-22B6-529AC864FCD8}"/>
              </a:ext>
            </a:extLst>
          </p:cNvPr>
          <p:cNvSpPr>
            <a:spLocks noGrp="1"/>
          </p:cNvSpPr>
          <p:nvPr>
            <p:ph type="title"/>
          </p:nvPr>
        </p:nvSpPr>
        <p:spPr>
          <a:xfrm>
            <a:off x="645313" y="970759"/>
            <a:ext cx="4818888" cy="1481328"/>
          </a:xfrm>
        </p:spPr>
        <p:txBody>
          <a:bodyPr anchor="b">
            <a:normAutofit/>
          </a:bodyPr>
          <a:lstStyle/>
          <a:p>
            <a:br>
              <a:rPr lang="en-IN" sz="2800" dirty="0"/>
            </a:br>
            <a:r>
              <a:rPr lang="en-IN" sz="2800" b="1" dirty="0">
                <a:latin typeface="+mn-lt"/>
              </a:rPr>
              <a:t>Total Sale (MTD ,QTD,YTD):</a:t>
            </a:r>
            <a:br>
              <a:rPr lang="en-IN" sz="2800" dirty="0"/>
            </a:br>
            <a:endParaRPr lang="en-IN" sz="2800">
              <a:ea typeface="Calibri Light"/>
              <a:cs typeface="Calibri Light"/>
            </a:endParaRP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4EE37-05B1-2727-6E2F-539BA6E19412}"/>
              </a:ext>
            </a:extLst>
          </p:cNvPr>
          <p:cNvSpPr>
            <a:spLocks noGrp="1"/>
          </p:cNvSpPr>
          <p:nvPr>
            <p:ph idx="1"/>
          </p:nvPr>
        </p:nvSpPr>
        <p:spPr>
          <a:xfrm>
            <a:off x="645313" y="2660904"/>
            <a:ext cx="6386020" cy="3102174"/>
          </a:xfrm>
        </p:spPr>
        <p:txBody>
          <a:bodyPr anchor="t">
            <a:normAutofit/>
          </a:bodyPr>
          <a:lstStyle/>
          <a:p>
            <a:r>
              <a:rPr lang="en-US" sz="1400" b="1" dirty="0"/>
              <a:t>Year-to-Date (YTD) Sales</a:t>
            </a:r>
          </a:p>
          <a:p>
            <a:pPr marL="0" indent="0">
              <a:buNone/>
            </a:pPr>
            <a:r>
              <a:rPr lang="en-US" sz="1400" dirty="0"/>
              <a:t>Sales accumulated from the beginning of the year to the present date.</a:t>
            </a:r>
            <a:endParaRPr lang="en-US" sz="1400" dirty="0">
              <a:ea typeface="Calibri"/>
              <a:cs typeface="Calibri"/>
            </a:endParaRPr>
          </a:p>
          <a:p>
            <a:pPr marL="0" indent="0">
              <a:buNone/>
            </a:pPr>
            <a:r>
              <a:rPr lang="en-US" sz="1400" b="1" dirty="0"/>
              <a:t>Observations:</a:t>
            </a:r>
            <a:endParaRPr lang="en-US" sz="1400" dirty="0"/>
          </a:p>
          <a:p>
            <a:pPr marL="742950" lvl="1" indent="-285750">
              <a:buFont typeface="Arial" panose="020B0604020202020204" pitchFamily="34" charset="0"/>
              <a:buChar char="•"/>
            </a:pPr>
            <a:r>
              <a:rPr lang="en-US" sz="1400" b="1" dirty="0"/>
              <a:t>Annual Growth Trend:</a:t>
            </a:r>
            <a:r>
              <a:rPr lang="en-US" sz="1400" dirty="0"/>
              <a:t> Evaluate YTD growth compared to the same period in previous years to understand long-term sales trends.</a:t>
            </a:r>
          </a:p>
          <a:p>
            <a:pPr marL="742950" lvl="1" indent="-285750">
              <a:buFont typeface="Arial" panose="020B0604020202020204" pitchFamily="34" charset="0"/>
              <a:buChar char="•"/>
            </a:pPr>
            <a:r>
              <a:rPr lang="en-US" sz="1400" b="1" dirty="0"/>
              <a:t>Goal Alignment:</a:t>
            </a:r>
            <a:r>
              <a:rPr lang="en-US" sz="1400" dirty="0"/>
              <a:t> Compare YTD sales with annual targets to measure progress.</a:t>
            </a:r>
            <a:endParaRPr lang="en-US" sz="1400" dirty="0">
              <a:ea typeface="Calibri"/>
              <a:cs typeface="Calibri"/>
            </a:endParaRPr>
          </a:p>
          <a:p>
            <a:pPr marL="0" indent="0">
              <a:buNone/>
            </a:pPr>
            <a:r>
              <a:rPr lang="en-US" sz="1400" b="1" dirty="0"/>
              <a:t>Insights:</a:t>
            </a:r>
            <a:endParaRPr lang="en-US" sz="1400" dirty="0"/>
          </a:p>
          <a:p>
            <a:pPr marL="742950" lvl="1" indent="-285750">
              <a:buFont typeface="Arial" panose="020B0604020202020204" pitchFamily="34" charset="0"/>
              <a:buChar char="•"/>
            </a:pPr>
            <a:r>
              <a:rPr lang="en-US" sz="1400" dirty="0"/>
              <a:t>Identify the impact of major campaigns, seasonality, or economic factors on YTD sales.</a:t>
            </a:r>
            <a:endParaRPr lang="en-US" sz="1400" dirty="0">
              <a:ea typeface="Calibri"/>
              <a:cs typeface="Calibri"/>
            </a:endParaRPr>
          </a:p>
          <a:p>
            <a:pPr marL="742950" lvl="1" indent="-285750">
              <a:buFont typeface="Arial" panose="020B0604020202020204" pitchFamily="34" charset="0"/>
              <a:buChar char="•"/>
            </a:pPr>
            <a:r>
              <a:rPr lang="en-US" sz="1400" dirty="0"/>
              <a:t>Adjust strategies to meet or exceed annual targets if YTD performance is lagging.</a:t>
            </a:r>
            <a:endParaRPr lang="en-US" sz="1400" dirty="0">
              <a:ea typeface="Calibri"/>
              <a:cs typeface="Calibri"/>
            </a:endParaRPr>
          </a:p>
          <a:p>
            <a:endParaRPr lang="en-IN" sz="1400"/>
          </a:p>
          <a:p>
            <a:pPr marL="0" indent="0">
              <a:buNone/>
            </a:pPr>
            <a:endParaRPr lang="en-IN" sz="1400"/>
          </a:p>
          <a:p>
            <a:endParaRPr lang="en-IN" sz="1400"/>
          </a:p>
          <a:p>
            <a:endParaRPr lang="en-IN" sz="1400"/>
          </a:p>
        </p:txBody>
      </p:sp>
      <p:pic>
        <p:nvPicPr>
          <p:cNvPr id="7" name="Graphic 6" descr="Daily Calendar">
            <a:extLst>
              <a:ext uri="{FF2B5EF4-FFF2-40B4-BE49-F238E27FC236}">
                <a16:creationId xmlns:a16="http://schemas.microsoft.com/office/drawing/2014/main" id="{FF6D5CEB-081A-B9D3-4694-7F8BC2800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6934" y="1935968"/>
            <a:ext cx="3518026" cy="4093119"/>
          </a:xfrm>
          <a:prstGeom prst="rect">
            <a:avLst/>
          </a:prstGeom>
        </p:spPr>
      </p:pic>
    </p:spTree>
    <p:extLst>
      <p:ext uri="{BB962C8B-B14F-4D97-AF65-F5344CB8AC3E}">
        <p14:creationId xmlns:p14="http://schemas.microsoft.com/office/powerpoint/2010/main" val="112753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AF0A78-3AD4-2BCB-CE10-093D8C99D7E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7EFC3-3C05-6240-722A-3E2D2E67B567}"/>
              </a:ext>
            </a:extLst>
          </p:cNvPr>
          <p:cNvSpPr>
            <a:spLocks noGrp="1"/>
          </p:cNvSpPr>
          <p:nvPr>
            <p:ph type="title"/>
          </p:nvPr>
        </p:nvSpPr>
        <p:spPr>
          <a:xfrm>
            <a:off x="838200" y="365125"/>
            <a:ext cx="10515600" cy="1325563"/>
          </a:xfrm>
        </p:spPr>
        <p:txBody>
          <a:bodyPr>
            <a:normAutofit fontScale="90000"/>
          </a:bodyPr>
          <a:lstStyle/>
          <a:p>
            <a:br>
              <a:rPr lang="en-IN" sz="2600" dirty="0"/>
            </a:br>
            <a:r>
              <a:rPr lang="en-IN" sz="4000" dirty="0">
                <a:latin typeface="Lato Black" panose="020F0A02020204030203" pitchFamily="34" charset="0"/>
              </a:rPr>
              <a:t>2. Product Wise Sales:</a:t>
            </a:r>
            <a:br>
              <a:rPr lang="en-IN" sz="4000" dirty="0">
                <a:latin typeface="Lato Black" panose="020F0A02020204030203" pitchFamily="34" charset="0"/>
              </a:rPr>
            </a:br>
            <a:endParaRPr lang="en-IN" sz="4000" dirty="0">
              <a:latin typeface="Lato Black" panose="020F0A02020204030203" pitchFamily="34" charset="0"/>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3F2C768-9059-27DF-A561-578624AF9157}"/>
              </a:ext>
            </a:extLst>
          </p:cNvPr>
          <p:cNvSpPr>
            <a:spLocks noGrp="1"/>
          </p:cNvSpPr>
          <p:nvPr>
            <p:ph idx="1"/>
          </p:nvPr>
        </p:nvSpPr>
        <p:spPr>
          <a:xfrm>
            <a:off x="838200" y="1929384"/>
            <a:ext cx="10515600" cy="4251960"/>
          </a:xfrm>
        </p:spPr>
        <p:txBody>
          <a:bodyPr vert="horz" lIns="91440" tIns="45720" rIns="91440" bIns="45720" rtlCol="0" anchor="t">
            <a:noAutofit/>
          </a:bodyPr>
          <a:lstStyle/>
          <a:p>
            <a:pPr marL="0" indent="0">
              <a:buNone/>
            </a:pPr>
            <a:r>
              <a:rPr lang="en-US" sz="1400" b="1" dirty="0"/>
              <a:t>Observation &amp; Insights</a:t>
            </a:r>
            <a:endParaRPr lang="en-US" sz="1400" b="1">
              <a:ea typeface="Calibri"/>
              <a:cs typeface="Calibri"/>
            </a:endParaRPr>
          </a:p>
          <a:p>
            <a:r>
              <a:rPr lang="en-US" sz="1400" dirty="0"/>
              <a:t>Identify high-performing products contributing the most to revenue.-Focus marketing efforts on bestsellers or explore bundling opportunities for low-performing products.</a:t>
            </a:r>
            <a:endParaRPr lang="en-US" sz="1400">
              <a:ea typeface="Calibri"/>
              <a:cs typeface="Calibri"/>
            </a:endParaRPr>
          </a:p>
          <a:p>
            <a:r>
              <a:rPr kumimoji="0" lang="en-US" altLang="en-US" sz="1400" b="0" i="0" u="none" strike="noStrike" cap="none" normalizeH="0" baseline="0" dirty="0">
                <a:ln>
                  <a:noFill/>
                </a:ln>
                <a:effectLst/>
              </a:rPr>
              <a:t>Products with low sales but high margins could be prioritized for niche markets.- Discontinue or improve efficiency for low-margin products</a:t>
            </a:r>
            <a:endParaRPr lang="en-US" altLang="en-US" sz="1400" b="0" i="0" u="none" strike="noStrike" cap="none" normalizeH="0" baseline="0">
              <a:ln>
                <a:noFill/>
              </a:ln>
              <a:effectLst/>
              <a:ea typeface="Calibri"/>
              <a:cs typeface="Calibri"/>
            </a:endParaRPr>
          </a:p>
          <a:p>
            <a:r>
              <a:rPr lang="en-US" sz="1400" dirty="0"/>
              <a:t>Products with low turnover rates might be overstocked, leading to higher holding costs.- Consider clearance strategies or stock reduction for slow-moving items</a:t>
            </a:r>
            <a:endParaRPr lang="en-US" sz="1400">
              <a:ea typeface="Calibri"/>
              <a:cs typeface="Calibri"/>
            </a:endParaRPr>
          </a:p>
          <a:p>
            <a:r>
              <a:rPr lang="en-US" sz="1400" dirty="0"/>
              <a:t>Identify seasonal demand patterns for products.- Adjust production and inventory strategies to align with peak demand periods.</a:t>
            </a:r>
            <a:endParaRPr lang="en-US" sz="1400">
              <a:ea typeface="Calibri"/>
              <a:cs typeface="Calibri"/>
            </a:endParaRPr>
          </a:p>
          <a:p>
            <a:r>
              <a:rPr lang="en-US" sz="1400" dirty="0"/>
              <a:t>Products with high return rates could indicate quality or fit issues.-Investigate underlying problems and address them to improve customer satisfaction</a:t>
            </a:r>
            <a:endParaRPr lang="en-US" sz="1400">
              <a:ea typeface="Calibri"/>
              <a:cs typeface="Calibri"/>
            </a:endParaRPr>
          </a:p>
          <a:p>
            <a:r>
              <a:rPr lang="en-US" sz="1400" dirty="0"/>
              <a:t>Products with stagnant ASP might require reevaluation of pricing strategies.-Introduce promotions or adjust pricing to stay competitive</a:t>
            </a:r>
            <a:endParaRPr lang="en-US" sz="1400">
              <a:ea typeface="Calibri"/>
              <a:cs typeface="Calibri"/>
            </a:endParaRPr>
          </a:p>
          <a:p>
            <a:r>
              <a:rPr lang="en-US" sz="1400" dirty="0"/>
              <a:t>Products with low delivery performance may indicate logistical challenges.-Optimize routes or prioritize certain products in the supply chain.</a:t>
            </a:r>
            <a:endParaRPr lang="en-US" sz="1400">
              <a:ea typeface="Calibri"/>
              <a:cs typeface="Calibri"/>
            </a:endParaRPr>
          </a:p>
          <a:p>
            <a:r>
              <a:rPr lang="en-US" sz="1400" dirty="0"/>
              <a:t>Track the impact of promotions and campaigns on specific products.-Repeat successful strategies or refine ineffective ones.</a:t>
            </a:r>
            <a:endParaRPr lang="en-US" sz="1400">
              <a:ea typeface="Calibri"/>
              <a:cs typeface="Calibri"/>
            </a:endParaRPr>
          </a:p>
          <a:p>
            <a:r>
              <a:rPr lang="en-US" sz="1400" dirty="0"/>
              <a:t>High stock-out rates for certain products may indicate supply chain inefficiencies.-Improve demand forecasting or supplier performance.</a:t>
            </a:r>
            <a:endParaRPr lang="en-US" sz="1400" dirty="0">
              <a:ea typeface="Calibri"/>
              <a:cs typeface="Calibri"/>
            </a:endParaRPr>
          </a:p>
          <a:p>
            <a:endParaRPr lang="en-US" sz="1400"/>
          </a:p>
          <a:p>
            <a:pPr marL="0" indent="0">
              <a:buNone/>
            </a:pPr>
            <a:endParaRPr lang="en-US" sz="1400"/>
          </a:p>
          <a:p>
            <a:endParaRPr kumimoji="0" lang="en-US" altLang="en-US" sz="1400" b="0" i="0" u="none" strike="noStrike" cap="none" normalizeH="0" baseline="0">
              <a:ln>
                <a:noFill/>
              </a:ln>
              <a:effectLst/>
              <a:latin typeface="Arial" panose="020B0604020202020204" pitchFamily="34" charset="0"/>
            </a:endParaRPr>
          </a:p>
          <a:p>
            <a:endParaRPr lang="en-US" sz="1400"/>
          </a:p>
          <a:p>
            <a:pPr marL="0" indent="0">
              <a:buNone/>
            </a:pPr>
            <a:endParaRPr lang="en-US" sz="1400"/>
          </a:p>
          <a:p>
            <a:pPr marL="0" indent="0">
              <a:buNone/>
            </a:pPr>
            <a:endParaRPr lang="en-US" sz="1400"/>
          </a:p>
          <a:p>
            <a:pPr marL="457200" lvl="1" indent="0">
              <a:buNone/>
            </a:pPr>
            <a:endParaRPr lang="en-US" sz="1400"/>
          </a:p>
          <a:p>
            <a:endParaRPr lang="en-IN" sz="1400"/>
          </a:p>
          <a:p>
            <a:pPr marL="0" indent="0">
              <a:buNone/>
            </a:pPr>
            <a:endParaRPr lang="en-IN" sz="1400"/>
          </a:p>
          <a:p>
            <a:endParaRPr lang="en-IN" sz="1400"/>
          </a:p>
          <a:p>
            <a:endParaRPr lang="en-IN" sz="1400"/>
          </a:p>
        </p:txBody>
      </p:sp>
    </p:spTree>
    <p:extLst>
      <p:ext uri="{BB962C8B-B14F-4D97-AF65-F5344CB8AC3E}">
        <p14:creationId xmlns:p14="http://schemas.microsoft.com/office/powerpoint/2010/main" val="100342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1C2369-C683-2880-909E-05C6F6D2A19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D2526-D64F-B281-267C-138267200A27}"/>
              </a:ext>
            </a:extLst>
          </p:cNvPr>
          <p:cNvSpPr>
            <a:spLocks noGrp="1"/>
          </p:cNvSpPr>
          <p:nvPr>
            <p:ph type="title"/>
          </p:nvPr>
        </p:nvSpPr>
        <p:spPr>
          <a:xfrm>
            <a:off x="838199" y="537883"/>
            <a:ext cx="4783697" cy="1942810"/>
          </a:xfrm>
        </p:spPr>
        <p:txBody>
          <a:bodyPr anchor="b">
            <a:normAutofit fontScale="90000"/>
          </a:bodyPr>
          <a:lstStyle/>
          <a:p>
            <a:br>
              <a:rPr lang="en-IN" sz="3100" dirty="0">
                <a:ea typeface="Calibri Light"/>
                <a:cs typeface="Calibri Light"/>
              </a:rPr>
            </a:br>
            <a:br>
              <a:rPr lang="en-IN" sz="3100" dirty="0"/>
            </a:br>
            <a:r>
              <a:rPr lang="en-US" sz="4000" dirty="0">
                <a:latin typeface="Lato Black" panose="020F0A02020204030203" pitchFamily="34" charset="0"/>
              </a:rPr>
              <a:t>3. Sales Growth KPI</a:t>
            </a:r>
            <a:r>
              <a:rPr lang="en-IN" sz="4000" dirty="0">
                <a:latin typeface="Lato Black" panose="020F0A02020204030203" pitchFamily="34" charset="0"/>
              </a:rPr>
              <a:t>:</a:t>
            </a:r>
            <a:br>
              <a:rPr lang="en-IN" sz="4000" dirty="0">
                <a:latin typeface="Lato Black" panose="020F0A02020204030203" pitchFamily="34" charset="0"/>
              </a:rPr>
            </a:br>
            <a:endParaRPr lang="en-IN" sz="4000" dirty="0">
              <a:latin typeface="Lato Black" panose="020F0A02020204030203" pitchFamily="34" charset="0"/>
            </a:endParaRPr>
          </a:p>
        </p:txBody>
      </p:sp>
      <p:sp>
        <p:nvSpPr>
          <p:cNvPr id="3" name="Content Placeholder 2">
            <a:extLst>
              <a:ext uri="{FF2B5EF4-FFF2-40B4-BE49-F238E27FC236}">
                <a16:creationId xmlns:a16="http://schemas.microsoft.com/office/drawing/2014/main" id="{47A208AC-97E2-7950-7227-E1A7269721B8}"/>
              </a:ext>
            </a:extLst>
          </p:cNvPr>
          <p:cNvSpPr>
            <a:spLocks noGrp="1"/>
          </p:cNvSpPr>
          <p:nvPr>
            <p:ph idx="1"/>
          </p:nvPr>
        </p:nvSpPr>
        <p:spPr>
          <a:xfrm>
            <a:off x="838199" y="2686323"/>
            <a:ext cx="4783697" cy="3433583"/>
          </a:xfrm>
        </p:spPr>
        <p:txBody>
          <a:bodyPr vert="horz" lIns="91440" tIns="45720" rIns="91440" bIns="45720" rtlCol="0">
            <a:normAutofit/>
          </a:bodyPr>
          <a:lstStyle/>
          <a:p>
            <a:pPr marL="0" indent="0">
              <a:buNone/>
            </a:pPr>
            <a:r>
              <a:rPr lang="en-US" sz="1700"/>
              <a:t>Sales growth is a critical KPI for evaluating the performance and trajectory of a business.</a:t>
            </a:r>
            <a:endParaRPr lang="en-US" sz="1700">
              <a:ea typeface="Calibri"/>
              <a:cs typeface="Calibri"/>
            </a:endParaRPr>
          </a:p>
          <a:p>
            <a:r>
              <a:rPr lang="en-US" sz="1700" b="1"/>
              <a:t>Steady Growth:</a:t>
            </a:r>
            <a:r>
              <a:rPr lang="en-US" sz="1700"/>
              <a:t> Indicates the business has sustainable demand, effective strategies, and consistent market positioning</a:t>
            </a:r>
            <a:endParaRPr lang="en-US" sz="1700">
              <a:ea typeface="Calibri"/>
              <a:cs typeface="Calibri"/>
            </a:endParaRPr>
          </a:p>
          <a:p>
            <a:r>
              <a:rPr lang="en-US" sz="1700"/>
              <a:t>Growth from one-off events (e.g., promotions) may not reflect true business expansion. </a:t>
            </a:r>
            <a:endParaRPr lang="en-US" sz="1700">
              <a:ea typeface="Calibri"/>
              <a:cs typeface="Calibri"/>
            </a:endParaRPr>
          </a:p>
          <a:p>
            <a:r>
              <a:rPr lang="en-US" sz="1700"/>
              <a:t>Compare growth with industry peers to understand competitive positioning.</a:t>
            </a:r>
            <a:endParaRPr lang="en-US" sz="1700">
              <a:ea typeface="Calibri"/>
              <a:cs typeface="Calibri"/>
            </a:endParaRPr>
          </a:p>
          <a:p>
            <a:r>
              <a:rPr lang="en-US" sz="1700"/>
              <a:t>Sales growth reflects the health of a business. While positive growth is encouraging, it is critical to analyze the sustainability and drivers behind it.</a:t>
            </a:r>
            <a:endParaRPr lang="en-US" sz="1700">
              <a:ea typeface="Calibri"/>
              <a:cs typeface="Calibri"/>
            </a:endParaRPr>
          </a:p>
          <a:p>
            <a:pPr marL="0" indent="0">
              <a:buNone/>
            </a:pPr>
            <a:endParaRPr lang="en-US" sz="1700"/>
          </a:p>
          <a:p>
            <a:endParaRPr kumimoji="0" lang="en-US" altLang="en-US" sz="1700" b="0" i="0" u="none" strike="noStrike" cap="none" normalizeH="0" baseline="0">
              <a:ln>
                <a:noFill/>
              </a:ln>
              <a:effectLst/>
              <a:latin typeface="Arial" panose="020B0604020202020204" pitchFamily="34" charset="0"/>
            </a:endParaRPr>
          </a:p>
          <a:p>
            <a:endParaRPr lang="en-US" sz="1700"/>
          </a:p>
          <a:p>
            <a:pPr marL="0" indent="0">
              <a:buNone/>
            </a:pPr>
            <a:endParaRPr lang="en-US" sz="1700"/>
          </a:p>
          <a:p>
            <a:pPr marL="0" indent="0">
              <a:buNone/>
            </a:pPr>
            <a:endParaRPr lang="en-US" sz="1700"/>
          </a:p>
          <a:p>
            <a:pPr marL="457200" lvl="1" indent="0">
              <a:buNone/>
            </a:pPr>
            <a:endParaRPr lang="en-US" sz="1700"/>
          </a:p>
          <a:p>
            <a:endParaRPr lang="en-IN" sz="1700"/>
          </a:p>
          <a:p>
            <a:pPr marL="0" indent="0">
              <a:buNone/>
            </a:pPr>
            <a:endParaRPr lang="en-IN" sz="1700"/>
          </a:p>
          <a:p>
            <a:endParaRPr lang="en-IN" sz="1700"/>
          </a:p>
          <a:p>
            <a:endParaRPr lang="en-IN" sz="1700"/>
          </a:p>
        </p:txBody>
      </p:sp>
      <p:pic>
        <p:nvPicPr>
          <p:cNvPr id="7" name="Graphic 6" descr="Bar Graph with Upward Trend">
            <a:extLst>
              <a:ext uri="{FF2B5EF4-FFF2-40B4-BE49-F238E27FC236}">
                <a16:creationId xmlns:a16="http://schemas.microsoft.com/office/drawing/2014/main" id="{1562C609-93BB-F772-834F-7E40E5CFA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341799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21ED-9AA8-B21A-E866-3ECC585571F9}"/>
              </a:ext>
            </a:extLst>
          </p:cNvPr>
          <p:cNvSpPr>
            <a:spLocks noGrp="1"/>
          </p:cNvSpPr>
          <p:nvPr>
            <p:ph type="ctrTitle"/>
          </p:nvPr>
        </p:nvSpPr>
        <p:spPr>
          <a:xfrm>
            <a:off x="206477" y="-96837"/>
            <a:ext cx="9144000" cy="1257043"/>
          </a:xfrm>
        </p:spPr>
        <p:txBody>
          <a:bodyPr>
            <a:normAutofit/>
          </a:bodyPr>
          <a:lstStyle/>
          <a:p>
            <a:pPr algn="l"/>
            <a:r>
              <a:rPr lang="en-IN" sz="3200" b="1" dirty="0">
                <a:latin typeface="Lato Black" panose="020F0A02020204030203" pitchFamily="34" charset="0"/>
              </a:rPr>
              <a:t>4. DAILY SALES TREND:</a:t>
            </a:r>
          </a:p>
        </p:txBody>
      </p:sp>
      <p:pic>
        <p:nvPicPr>
          <p:cNvPr id="5" name="Picture 4">
            <a:extLst>
              <a:ext uri="{FF2B5EF4-FFF2-40B4-BE49-F238E27FC236}">
                <a16:creationId xmlns:a16="http://schemas.microsoft.com/office/drawing/2014/main" id="{7EA3E4FD-701B-2210-1B11-83BFC7897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11" y="1362044"/>
            <a:ext cx="11625392" cy="2521697"/>
          </a:xfrm>
          <a:prstGeom prst="rect">
            <a:avLst/>
          </a:prstGeom>
        </p:spPr>
      </p:pic>
      <p:sp>
        <p:nvSpPr>
          <p:cNvPr id="6" name="TextBox 5">
            <a:extLst>
              <a:ext uri="{FF2B5EF4-FFF2-40B4-BE49-F238E27FC236}">
                <a16:creationId xmlns:a16="http://schemas.microsoft.com/office/drawing/2014/main" id="{9BF830E9-3640-C196-FC5E-ED49B67655FB}"/>
              </a:ext>
            </a:extLst>
          </p:cNvPr>
          <p:cNvSpPr txBox="1"/>
          <p:nvPr/>
        </p:nvSpPr>
        <p:spPr>
          <a:xfrm>
            <a:off x="381022" y="3873909"/>
            <a:ext cx="10609007" cy="2831544"/>
          </a:xfrm>
          <a:prstGeom prst="rect">
            <a:avLst/>
          </a:prstGeom>
          <a:noFill/>
        </p:spPr>
        <p:txBody>
          <a:bodyPr wrap="square" rtlCol="0">
            <a:spAutoFit/>
          </a:bodyPr>
          <a:lstStyle/>
          <a:p>
            <a:r>
              <a:rPr lang="en-IN" sz="2800" b="1" i="1" u="sng" dirty="0"/>
              <a:t>OBSERVATION:</a:t>
            </a:r>
          </a:p>
          <a:p>
            <a:endParaRPr lang="en-IN" sz="2400" b="1" dirty="0"/>
          </a:p>
          <a:p>
            <a:r>
              <a:rPr lang="en-IN" dirty="0"/>
              <a:t>    IN  DAILY SALES TREND OBSERVED THAT  IN EVERY MONTH FROM </a:t>
            </a:r>
            <a:r>
              <a:rPr lang="en-IN" b="1" dirty="0"/>
              <a:t>DAY 1 -30 </a:t>
            </a:r>
            <a:r>
              <a:rPr lang="en-IN" dirty="0"/>
              <a:t>THE SALES AROUND </a:t>
            </a:r>
            <a:r>
              <a:rPr lang="en-IN" b="1" dirty="0"/>
              <a:t>11M-13M</a:t>
            </a:r>
          </a:p>
          <a:p>
            <a:endParaRPr lang="en-IN" dirty="0"/>
          </a:p>
          <a:p>
            <a:r>
              <a:rPr lang="en-IN" dirty="0"/>
              <a:t>    WHERE AS COMING TO </a:t>
            </a:r>
            <a:r>
              <a:rPr lang="en-IN" b="1" dirty="0"/>
              <a:t>31</a:t>
            </a:r>
            <a:r>
              <a:rPr lang="en-IN" b="1" baseline="30000" dirty="0"/>
              <a:t>st</a:t>
            </a:r>
            <a:r>
              <a:rPr lang="en-IN" b="1" dirty="0"/>
              <a:t> DAY </a:t>
            </a:r>
            <a:r>
              <a:rPr lang="en-IN" dirty="0"/>
              <a:t>NOTICED THAT SALES FALLS DOWN </a:t>
            </a:r>
            <a:r>
              <a:rPr lang="en-IN" b="1" dirty="0"/>
              <a:t>7M DUE TO IN  A YEAR ONLY FEW        MONTHS HAS DATE  31</a:t>
            </a:r>
            <a:r>
              <a:rPr lang="en-IN" b="1" baseline="30000" dirty="0"/>
              <a:t>st   </a:t>
            </a:r>
            <a:endParaRPr lang="en-IN" b="1" dirty="0"/>
          </a:p>
          <a:p>
            <a:endParaRPr lang="en-IN" dirty="0"/>
          </a:p>
          <a:p>
            <a:endParaRPr lang="en-IN" dirty="0"/>
          </a:p>
          <a:p>
            <a:endParaRPr lang="en-IN" dirty="0"/>
          </a:p>
        </p:txBody>
      </p:sp>
      <p:sp>
        <p:nvSpPr>
          <p:cNvPr id="7" name="Action Button: Go Forward or Next 6">
            <a:hlinkClick r:id="" action="ppaction://hlinkshowjump?jump=nextslide" highlightClick="1"/>
            <a:extLst>
              <a:ext uri="{FF2B5EF4-FFF2-40B4-BE49-F238E27FC236}">
                <a16:creationId xmlns:a16="http://schemas.microsoft.com/office/drawing/2014/main" id="{C18944DE-79AF-20AD-772A-299391625112}"/>
              </a:ext>
            </a:extLst>
          </p:cNvPr>
          <p:cNvSpPr/>
          <p:nvPr/>
        </p:nvSpPr>
        <p:spPr>
          <a:xfrm>
            <a:off x="491613" y="4798142"/>
            <a:ext cx="58993" cy="45719"/>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ction Button: Go Forward or Next 7">
            <a:hlinkClick r:id="" action="ppaction://hlinkshowjump?jump=nextslide" highlightClick="1"/>
            <a:extLst>
              <a:ext uri="{FF2B5EF4-FFF2-40B4-BE49-F238E27FC236}">
                <a16:creationId xmlns:a16="http://schemas.microsoft.com/office/drawing/2014/main" id="{90CB6B72-B743-3D24-7DF6-AFE3A0EC5970}"/>
              </a:ext>
            </a:extLst>
          </p:cNvPr>
          <p:cNvSpPr/>
          <p:nvPr/>
        </p:nvSpPr>
        <p:spPr>
          <a:xfrm>
            <a:off x="550606" y="5299587"/>
            <a:ext cx="45719" cy="45719"/>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2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7096C-23F2-40E2-D936-1F8DB090EC81}"/>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3200" b="1" dirty="0">
                <a:latin typeface="Lato Black" panose="020F0A02020204030203" pitchFamily="34" charset="0"/>
              </a:rPr>
              <a:t>5. STATE WISE SALES: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12C84B-A634-4452-72CD-A8C415661442}"/>
              </a:ext>
            </a:extLst>
          </p:cNvPr>
          <p:cNvSpPr txBox="1"/>
          <p:nvPr/>
        </p:nvSpPr>
        <p:spPr>
          <a:xfrm>
            <a:off x="640080" y="2706624"/>
            <a:ext cx="6894576"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i="1" u="sng" dirty="0"/>
              <a:t>OBSERVATION:</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TOTAL </a:t>
            </a:r>
            <a:r>
              <a:rPr lang="en-US" sz="1900" b="1" dirty="0"/>
              <a:t>37 STATES</a:t>
            </a:r>
            <a:r>
              <a:rPr lang="en-US" sz="1900" dirty="0"/>
              <a:t> THERE ARE AND TOTAL SALES OF STATES ARE </a:t>
            </a:r>
            <a:r>
              <a:rPr lang="en-US" sz="1900" b="1" dirty="0"/>
              <a:t>373M</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AVERAGE STATE WISE SALES IS </a:t>
            </a:r>
            <a:r>
              <a:rPr lang="en-US" sz="1900" b="1" dirty="0"/>
              <a:t>10.08M</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AND </a:t>
            </a:r>
            <a:r>
              <a:rPr lang="en-US" sz="1900" b="1" dirty="0"/>
              <a:t>11 STATES </a:t>
            </a:r>
            <a:r>
              <a:rPr lang="en-US" sz="1900" dirty="0"/>
              <a:t>SALES WHICH ARE  MORE THAN AVG SALES </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AND TOP5 AND BOTTOM5 STATE-SALES REPRESENTS THE VISUALS </a:t>
            </a:r>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a:p>
            <a:pPr indent="-228600">
              <a:lnSpc>
                <a:spcPct val="90000"/>
              </a:lnSpc>
              <a:spcAft>
                <a:spcPts val="600"/>
              </a:spcAft>
              <a:buFont typeface="Arial" panose="020B0604020202020204" pitchFamily="34" charset="0"/>
              <a:buChar char="•"/>
            </a:pPr>
            <a:endParaRPr lang="en-US" sz="1900" b="1" dirty="0"/>
          </a:p>
        </p:txBody>
      </p:sp>
      <p:pic>
        <p:nvPicPr>
          <p:cNvPr id="4" name="Picture 3">
            <a:extLst>
              <a:ext uri="{FF2B5EF4-FFF2-40B4-BE49-F238E27FC236}">
                <a16:creationId xmlns:a16="http://schemas.microsoft.com/office/drawing/2014/main" id="{4501FC24-4EBB-50CC-7ACB-A7A235F59798}"/>
              </a:ext>
            </a:extLst>
          </p:cNvPr>
          <p:cNvPicPr>
            <a:picLocks noChangeAspect="1"/>
          </p:cNvPicPr>
          <p:nvPr/>
        </p:nvPicPr>
        <p:blipFill>
          <a:blip r:embed="rId2"/>
          <a:stretch>
            <a:fillRect/>
          </a:stretch>
        </p:blipFill>
        <p:spPr>
          <a:xfrm>
            <a:off x="7534656" y="2189834"/>
            <a:ext cx="4529525" cy="3219284"/>
          </a:xfrm>
          <a:prstGeom prst="rect">
            <a:avLst/>
          </a:prstGeom>
        </p:spPr>
      </p:pic>
    </p:spTree>
    <p:extLst>
      <p:ext uri="{BB962C8B-B14F-4D97-AF65-F5344CB8AC3E}">
        <p14:creationId xmlns:p14="http://schemas.microsoft.com/office/powerpoint/2010/main" val="226407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02F5C-3300-2E0A-B951-C5641065B3CD}"/>
              </a:ext>
            </a:extLst>
          </p:cNvPr>
          <p:cNvSpPr>
            <a:spLocks noGrp="1"/>
          </p:cNvSpPr>
          <p:nvPr>
            <p:ph type="title"/>
          </p:nvPr>
        </p:nvSpPr>
        <p:spPr>
          <a:xfrm>
            <a:off x="630936" y="639520"/>
            <a:ext cx="5465064" cy="1719072"/>
          </a:xfrm>
        </p:spPr>
        <p:txBody>
          <a:bodyPr vert="horz" lIns="91440" tIns="45720" rIns="91440" bIns="45720" rtlCol="0" anchor="b">
            <a:normAutofit/>
          </a:bodyPr>
          <a:lstStyle/>
          <a:p>
            <a:r>
              <a:rPr lang="en-US" sz="3200" kern="1200" dirty="0">
                <a:solidFill>
                  <a:schemeClr val="tx1"/>
                </a:solidFill>
                <a:latin typeface="Lato Black" panose="020F0A02020204030203" pitchFamily="34" charset="0"/>
              </a:rPr>
              <a:t>6. TOP5-STORES</a:t>
            </a:r>
            <a:r>
              <a:rPr lang="en-US" sz="5400" b="1" kern="1200" dirty="0">
                <a:solidFill>
                  <a:schemeClr val="tx1"/>
                </a:solidFill>
                <a:latin typeface="+mj-lt"/>
                <a:ea typeface="+mj-ea"/>
                <a:cs typeface="+mj-cs"/>
              </a:rPr>
              <a:t>:</a:t>
            </a:r>
          </a:p>
        </p:txBody>
      </p:sp>
      <p:sp>
        <p:nvSpPr>
          <p:cNvPr id="4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AA6561E-AD6A-1553-F4D1-7D3518663E77}"/>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b="1" i="1" u="sng"/>
              <a:t>OBSERVATION:</a:t>
            </a:r>
          </a:p>
          <a:p>
            <a:pPr indent="-228600">
              <a:lnSpc>
                <a:spcPct val="90000"/>
              </a:lnSpc>
              <a:spcAft>
                <a:spcPts val="600"/>
              </a:spcAft>
              <a:buFont typeface="Arial" panose="020B0604020202020204" pitchFamily="34" charset="0"/>
              <a:buChar char="•"/>
            </a:pPr>
            <a:endParaRPr lang="en-US" sz="1900" b="1" i="1" u="sng"/>
          </a:p>
          <a:p>
            <a:pPr indent="-228600">
              <a:lnSpc>
                <a:spcPct val="90000"/>
              </a:lnSpc>
              <a:spcAft>
                <a:spcPts val="600"/>
              </a:spcAft>
              <a:buFont typeface="Arial" panose="020B0604020202020204" pitchFamily="34" charset="0"/>
              <a:buChar char="•"/>
            </a:pPr>
            <a:r>
              <a:rPr lang="en-US" sz="1900"/>
              <a:t>OVERALL, THERE ARE </a:t>
            </a:r>
            <a:r>
              <a:rPr lang="en-US" sz="1900" b="1"/>
              <a:t>200 STORES </a:t>
            </a:r>
            <a:r>
              <a:rPr lang="en-US" sz="1900"/>
              <a:t>ACROSS THE ALL STATES </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THE FOLLOWING VISUAL SHOWS THE TOP5 STORES</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AND TOTAL SALES OF TOP5 STORES IS </a:t>
            </a:r>
            <a:r>
              <a:rPr lang="en-US" sz="1900" b="1"/>
              <a:t>21.2M</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b="1" i="1" u="sng"/>
          </a:p>
          <a:p>
            <a:pPr indent="-228600">
              <a:lnSpc>
                <a:spcPct val="90000"/>
              </a:lnSpc>
              <a:spcAft>
                <a:spcPts val="600"/>
              </a:spcAft>
              <a:buFont typeface="Arial" panose="020B0604020202020204" pitchFamily="34" charset="0"/>
              <a:buChar char="•"/>
            </a:pPr>
            <a:endParaRPr lang="en-US" sz="1900" b="1" i="1" u="sng"/>
          </a:p>
          <a:p>
            <a:pPr indent="-228600">
              <a:lnSpc>
                <a:spcPct val="90000"/>
              </a:lnSpc>
              <a:spcAft>
                <a:spcPts val="600"/>
              </a:spcAft>
              <a:buFont typeface="Arial" panose="020B0604020202020204" pitchFamily="34" charset="0"/>
              <a:buChar char="•"/>
            </a:pPr>
            <a:endParaRPr lang="en-US" sz="1900" b="1" i="1" u="sng"/>
          </a:p>
        </p:txBody>
      </p:sp>
      <p:pic>
        <p:nvPicPr>
          <p:cNvPr id="8" name="Picture 7">
            <a:extLst>
              <a:ext uri="{FF2B5EF4-FFF2-40B4-BE49-F238E27FC236}">
                <a16:creationId xmlns:a16="http://schemas.microsoft.com/office/drawing/2014/main" id="{75956568-4851-15B0-3E4C-F6B87250DDDE}"/>
              </a:ext>
            </a:extLst>
          </p:cNvPr>
          <p:cNvPicPr>
            <a:picLocks noChangeAspect="1"/>
          </p:cNvPicPr>
          <p:nvPr/>
        </p:nvPicPr>
        <p:blipFill>
          <a:blip r:embed="rId2"/>
          <a:stretch>
            <a:fillRect/>
          </a:stretch>
        </p:blipFill>
        <p:spPr>
          <a:xfrm>
            <a:off x="4703214" y="2358592"/>
            <a:ext cx="6845507" cy="3859328"/>
          </a:xfrm>
          <a:prstGeom prst="rect">
            <a:avLst/>
          </a:prstGeom>
        </p:spPr>
      </p:pic>
    </p:spTree>
    <p:extLst>
      <p:ext uri="{BB962C8B-B14F-4D97-AF65-F5344CB8AC3E}">
        <p14:creationId xmlns:p14="http://schemas.microsoft.com/office/powerpoint/2010/main" val="2682854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www.w3.org/XML/1998/namespace"/>
    <ds:schemaRef ds:uri="http://schemas.microsoft.com/office/2006/documentManagement/types"/>
    <ds:schemaRef ds:uri="http://schemas.microsoft.com/office/2006/metadata/properties"/>
    <ds:schemaRef ds:uri="71af3243-3dd4-4a8d-8c0d-dd76da1f02a5"/>
    <ds:schemaRef ds:uri="16c05727-aa75-4e4a-9b5f-8a80a1165891"/>
    <ds:schemaRef ds:uri="http://purl.org/dc/terms/"/>
    <ds:schemaRef ds:uri="http://purl.org/dc/elements/1.1/"/>
    <ds:schemaRef ds:uri="http://schemas.microsoft.com/office/infopath/2007/PartnerControls"/>
    <ds:schemaRef ds:uri="http://purl.org/dc/dcmitype/"/>
    <ds:schemaRef ds:uri="http://schemas.openxmlformats.org/package/2006/metadata/core-properties"/>
    <ds:schemaRef ds:uri="230e9df3-be65-4c73-a93b-d1236ebd677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4786</TotalTime>
  <Words>2069</Words>
  <Application>Microsoft Office PowerPoint</Application>
  <PresentationFormat>Widescreen</PresentationFormat>
  <Paragraphs>205</Paragraphs>
  <Slides>34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Lato Black</vt:lpstr>
      <vt:lpstr>Wingdings</vt:lpstr>
      <vt:lpstr>Office Theme</vt:lpstr>
      <vt:lpstr>        Supply Chain Management                                                                                                                        Presented by                                                                                                                                             P.Gangadhar                                                                                                                                                                                                                </vt:lpstr>
      <vt:lpstr>Index </vt:lpstr>
      <vt:lpstr>KPI ‘s Observations&amp; Analysis  1. Total Sale (MTD ,QTD,YTD): </vt:lpstr>
      <vt:lpstr> Total Sale (MTD ,QTD,YTD): </vt:lpstr>
      <vt:lpstr> 2. Product Wise Sales: </vt:lpstr>
      <vt:lpstr>  3. Sales Growth KPI: </vt:lpstr>
      <vt:lpstr>4. DAILY SALES TREND:</vt:lpstr>
      <vt:lpstr>5. STATE WISE SALES:</vt:lpstr>
      <vt:lpstr>6. TOP5-STORES:</vt:lpstr>
      <vt:lpstr>7.REGION WISE SALES:</vt:lpstr>
      <vt:lpstr>8. Total Inventory:</vt:lpstr>
      <vt:lpstr>9.Inventory Value:</vt:lpstr>
      <vt:lpstr>10. Overstock KPI: </vt:lpstr>
      <vt:lpstr>11. Purchase Wise Method Sales:</vt:lpstr>
      <vt:lpstr>Excel Dashboard</vt:lpstr>
      <vt:lpstr>Power BI Dashboard</vt:lpstr>
      <vt:lpstr>Tableau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3) Sales Growth   -Sales Growth KPI provides valuable insights into how sales performance is impacted by and interacts with supply chain processes.  -This KPI ensures alignment between demand generation (sales) and supply chain capabilities (procurement, production, and distribution).  4) Daily Sales Trend  -The Daily Sales Trend KPI in a Supply Chain Management (SCM) dashboard focuses on real-time tracking of sales trends to help supply chain managers adjust operations dynamically.  -This KPI is particularly useful for identifying daily fluctuations in demand and ensuring the supply chain is agile enough to respond efficiently.  5) State Wise Sales  -A State-Wise Sales KPI in a Supply Chain Management (SCM) dashboard provides critical insights into regional demand patterns, enabling supply chain teams to optimize operations based on geographic performance. - This KPI ensures that supply chain resources—inventory, logistics, and distribution—are aligned with the sales performance in each state.   </vt:lpstr>
      <vt:lpstr>6) Top 5 Store Wise Sales  -The Top 5 Store-Wise Sales KPI in a Supply Chain Management (SCM) dashboard focuses on identifying the best-performing stores and understanding how their operations impact the supply chain.  -By analyzing store-wise sales, supply chain managers can optimize inventory allocation, logistics, and distribution to support top-performing locations and address challenges in others.  7) Region Wise Sales  -A Top Region-Wise Sales KPI in a Supply Chain Management (SCM) dashboard highlights sales performance across different regions, helping supply chain teams prioritize operations in areas driving the most revenue. By focusing on top-performing regions, the dashboard can provide actionable insights to optimize inventory, distribution, and logistics while identifying opportunities for growth or efficiency improvements.      </vt:lpstr>
      <vt:lpstr>8)Total Inventory  </vt:lpstr>
      <vt:lpstr>10)Over Stock, Out Of Stock, Under Stock -Over Stock Tracks products or inventory exceeding the optimal levels required for operations or demand, leading to excess carrying costs. -Out of Stock Measures the frequency and impact of stockouts, where demand cannot be fulfilled due to insufficient inventory. -Under Stock Tracks situations where inventory is below the optimal level, posing a risk of stockouts but not yet leading to lost sales.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dc:title>
  <dc:creator>megha pandit</dc:creator>
  <cp:lastModifiedBy>GANGADHAR PAPPAKA</cp:lastModifiedBy>
  <cp:revision>462</cp:revision>
  <dcterms:created xsi:type="dcterms:W3CDTF">2024-11-16T16:42:20Z</dcterms:created>
  <dcterms:modified xsi:type="dcterms:W3CDTF">2024-12-05T09:17:36Z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